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rawings/drawing4.xml" ContentType="application/vnd.openxmlformats-officedocument.drawingml.chartshap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drawings/drawing2.xml" ContentType="application/vnd.openxmlformats-officedocument.drawingml.chartshapes+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charts/chart6.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drawings/drawing3.xml" ContentType="application/vnd.openxmlformats-officedocument.drawingml.chartshap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19"/>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5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E:\final%20stat%20project.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E:\final%20stat%20project.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E:\final%20stat%20project.xlsx" TargetMode="Externa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E:\final%20stat%20project.xlsx" TargetMode="External"/></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file:///E:\final%20stat%20project.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E:\final%20stat%20project.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a:t>Total</a:t>
            </a:r>
          </a:p>
        </c:rich>
      </c:tx>
      <c:layout>
        <c:manualLayout>
          <c:xMode val="edge"/>
          <c:yMode val="edge"/>
          <c:x val="0.42247333445021501"/>
          <c:y val="0.12820512820512819"/>
        </c:manualLayout>
      </c:layout>
    </c:title>
    <c:plotArea>
      <c:layout/>
      <c:pieChart>
        <c:varyColors val="1"/>
        <c:ser>
          <c:idx val="0"/>
          <c:order val="0"/>
          <c:dLbls>
            <c:dLbl>
              <c:idx val="1"/>
              <c:layout>
                <c:manualLayout>
                  <c:x val="0.1348838582677164"/>
                  <c:y val="0.18220618256051349"/>
                </c:manualLayout>
              </c:layout>
              <c:showCatName val="1"/>
              <c:showPercent val="1"/>
            </c:dLbl>
            <c:showCatName val="1"/>
            <c:showPercent val="1"/>
            <c:showLeaderLines val="1"/>
          </c:dLbls>
          <c:cat>
            <c:strLit>
              <c:ptCount val="1"/>
              <c:pt idx="0">
                <c:v>frontwards</c:v>
              </c:pt>
            </c:strLit>
          </c:cat>
          <c:val>
            <c:numRef>
              <c:f>Sheet1!$D$5:$E$5</c:f>
              <c:numCache>
                <c:formatCode>General</c:formatCode>
                <c:ptCount val="2"/>
                <c:pt idx="0">
                  <c:v>63</c:v>
                </c:pt>
                <c:pt idx="1">
                  <c:v>32</c:v>
                </c:pt>
              </c:numCache>
            </c:numRef>
          </c:val>
        </c:ser>
        <c:dLbls>
          <c:showCatName val="1"/>
          <c:showPercent val="1"/>
        </c:dLbls>
        <c:firstSliceAng val="0"/>
      </c:pieChart>
    </c:plotArea>
    <c:plotVisOnly val="1"/>
  </c:chart>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a:t>School</a:t>
            </a:r>
          </a:p>
        </c:rich>
      </c:tx>
      <c:layout>
        <c:manualLayout>
          <c:xMode val="edge"/>
          <c:yMode val="edge"/>
          <c:x val="0.42457230755991587"/>
          <c:y val="0.13034188034188041"/>
        </c:manualLayout>
      </c:layout>
    </c:title>
    <c:plotArea>
      <c:layout/>
      <c:pieChart>
        <c:varyColors val="1"/>
        <c:ser>
          <c:idx val="0"/>
          <c:order val="0"/>
          <c:dLbls>
            <c:dLbl>
              <c:idx val="1"/>
              <c:layout>
                <c:manualLayout>
                  <c:x val="0.13636942257217874"/>
                  <c:y val="0.11292395742198903"/>
                </c:manualLayout>
              </c:layout>
              <c:showCatName val="1"/>
              <c:showPercent val="1"/>
            </c:dLbl>
            <c:showCatName val="1"/>
            <c:showPercent val="1"/>
            <c:showLeaderLines val="1"/>
          </c:dLbls>
          <c:cat>
            <c:strLit>
              <c:ptCount val="1"/>
              <c:pt idx="0">
                <c:v>Frontwards</c:v>
              </c:pt>
            </c:strLit>
          </c:cat>
          <c:val>
            <c:numRef>
              <c:f>Sheet1!$D$3:$E$3</c:f>
              <c:numCache>
                <c:formatCode>General</c:formatCode>
                <c:ptCount val="2"/>
                <c:pt idx="0">
                  <c:v>29</c:v>
                </c:pt>
                <c:pt idx="1">
                  <c:v>18</c:v>
                </c:pt>
              </c:numCache>
            </c:numRef>
          </c:val>
        </c:ser>
        <c:dLbls>
          <c:showCatName val="1"/>
          <c:showPercent val="1"/>
        </c:dLbls>
        <c:firstSliceAng val="0"/>
      </c:pieChart>
    </c:plotArea>
    <c:plotVisOnly val="1"/>
  </c:chart>
  <c:externalData r:id="rId1"/>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dirty="0"/>
              <a:t>Mall</a:t>
            </a:r>
          </a:p>
        </c:rich>
      </c:tx>
      <c:layout>
        <c:manualLayout>
          <c:xMode val="edge"/>
          <c:yMode val="edge"/>
          <c:x val="0.44546952464275297"/>
          <c:y val="0.125"/>
        </c:manualLayout>
      </c:layout>
    </c:title>
    <c:plotArea>
      <c:layout/>
      <c:pieChart>
        <c:varyColors val="1"/>
        <c:ser>
          <c:idx val="0"/>
          <c:order val="0"/>
          <c:dLbls>
            <c:showCatName val="1"/>
            <c:showPercent val="1"/>
            <c:showLeaderLines val="1"/>
          </c:dLbls>
          <c:cat>
            <c:strRef>
              <c:f>Sheet1!$D$1:$E$1</c:f>
              <c:strCache>
                <c:ptCount val="2"/>
                <c:pt idx="0">
                  <c:v>frontwards</c:v>
                </c:pt>
                <c:pt idx="1">
                  <c:v>backwards</c:v>
                </c:pt>
              </c:strCache>
            </c:strRef>
          </c:cat>
          <c:val>
            <c:numRef>
              <c:f>Sheet1!$D$2:$E$2</c:f>
              <c:numCache>
                <c:formatCode>General</c:formatCode>
                <c:ptCount val="2"/>
                <c:pt idx="0">
                  <c:v>34</c:v>
                </c:pt>
                <c:pt idx="1">
                  <c:v>14</c:v>
                </c:pt>
              </c:numCache>
            </c:numRef>
          </c:val>
        </c:ser>
        <c:dLbls>
          <c:showCatName val="1"/>
          <c:showPercent val="1"/>
        </c:dLbls>
        <c:firstSliceAng val="0"/>
      </c:pieChart>
    </c:plotArea>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a:t>Hat</a:t>
            </a:r>
            <a:r>
              <a:rPr lang="en-US" baseline="0"/>
              <a:t> Categories</a:t>
            </a:r>
            <a:endParaRPr lang="en-US"/>
          </a:p>
        </c:rich>
      </c:tx>
      <c:layout>
        <c:manualLayout>
          <c:xMode val="edge"/>
          <c:yMode val="edge"/>
          <c:x val="0.33193744531933517"/>
          <c:y val="2.7777777777777801E-2"/>
        </c:manualLayout>
      </c:layout>
    </c:title>
    <c:view3D>
      <c:rAngAx val="1"/>
    </c:view3D>
    <c:plotArea>
      <c:layout/>
      <c:bar3DChart>
        <c:barDir val="col"/>
        <c:grouping val="clustered"/>
        <c:ser>
          <c:idx val="0"/>
          <c:order val="0"/>
          <c:cat>
            <c:strRef>
              <c:f>Sheet1!$F$1:$I$1</c:f>
              <c:strCache>
                <c:ptCount val="4"/>
                <c:pt idx="0">
                  <c:v>college</c:v>
                </c:pt>
                <c:pt idx="1">
                  <c:v>professional</c:v>
                </c:pt>
                <c:pt idx="2">
                  <c:v>other</c:v>
                </c:pt>
                <c:pt idx="3">
                  <c:v>company</c:v>
                </c:pt>
              </c:strCache>
            </c:strRef>
          </c:cat>
          <c:val>
            <c:numRef>
              <c:f>Sheet1!$F$2:$I$2</c:f>
              <c:numCache>
                <c:formatCode>General</c:formatCode>
                <c:ptCount val="4"/>
                <c:pt idx="0">
                  <c:v>9</c:v>
                </c:pt>
                <c:pt idx="1">
                  <c:v>24</c:v>
                </c:pt>
                <c:pt idx="2">
                  <c:v>4</c:v>
                </c:pt>
                <c:pt idx="3">
                  <c:v>13</c:v>
                </c:pt>
              </c:numCache>
            </c:numRef>
          </c:val>
        </c:ser>
        <c:ser>
          <c:idx val="1"/>
          <c:order val="1"/>
          <c:cat>
            <c:strRef>
              <c:f>Sheet1!$F$1:$I$1</c:f>
              <c:strCache>
                <c:ptCount val="4"/>
                <c:pt idx="0">
                  <c:v>college</c:v>
                </c:pt>
                <c:pt idx="1">
                  <c:v>professional</c:v>
                </c:pt>
                <c:pt idx="2">
                  <c:v>other</c:v>
                </c:pt>
                <c:pt idx="3">
                  <c:v>company</c:v>
                </c:pt>
              </c:strCache>
            </c:strRef>
          </c:cat>
          <c:val>
            <c:numRef>
              <c:f>Sheet1!$F$3:$I$3</c:f>
              <c:numCache>
                <c:formatCode>General</c:formatCode>
                <c:ptCount val="4"/>
                <c:pt idx="0">
                  <c:v>3</c:v>
                </c:pt>
                <c:pt idx="1">
                  <c:v>28</c:v>
                </c:pt>
                <c:pt idx="2">
                  <c:v>9</c:v>
                </c:pt>
                <c:pt idx="3">
                  <c:v>10</c:v>
                </c:pt>
              </c:numCache>
            </c:numRef>
          </c:val>
        </c:ser>
        <c:dLbls>
          <c:showVal val="1"/>
        </c:dLbls>
        <c:shape val="box"/>
        <c:axId val="35742848"/>
        <c:axId val="35744384"/>
        <c:axId val="0"/>
      </c:bar3DChart>
      <c:catAx>
        <c:axId val="35742848"/>
        <c:scaling>
          <c:orientation val="minMax"/>
        </c:scaling>
        <c:axPos val="b"/>
        <c:majorTickMark val="none"/>
        <c:tickLblPos val="nextTo"/>
        <c:crossAx val="35744384"/>
        <c:crosses val="autoZero"/>
        <c:auto val="1"/>
        <c:lblAlgn val="ctr"/>
        <c:lblOffset val="100"/>
      </c:catAx>
      <c:valAx>
        <c:axId val="35744384"/>
        <c:scaling>
          <c:orientation val="minMax"/>
        </c:scaling>
        <c:delete val="1"/>
        <c:axPos val="l"/>
        <c:numFmt formatCode="General" sourceLinked="1"/>
        <c:tickLblPos val="none"/>
        <c:crossAx val="35742848"/>
        <c:crosses val="autoZero"/>
        <c:crossBetween val="between"/>
      </c:valAx>
    </c:plotArea>
    <c:legend>
      <c:legendPos val="t"/>
      <c:layout/>
    </c:legend>
    <c:plotVisOnly val="1"/>
  </c:chart>
  <c:externalData r:id="rId1"/>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style val="4"/>
  <c:chart>
    <c:title>
      <c:tx>
        <c:rich>
          <a:bodyPr/>
          <a:lstStyle/>
          <a:p>
            <a:pPr>
              <a:defRPr/>
            </a:pPr>
            <a:r>
              <a:rPr lang="en-US"/>
              <a:t>Total</a:t>
            </a:r>
          </a:p>
        </c:rich>
      </c:tx>
      <c:layout/>
    </c:title>
    <c:plotArea>
      <c:layout/>
      <c:barChart>
        <c:barDir val="col"/>
        <c:grouping val="clustered"/>
        <c:ser>
          <c:idx val="0"/>
          <c:order val="0"/>
          <c:cat>
            <c:strLit>
              <c:ptCount val="1"/>
              <c:pt idx="0">
                <c:v>college</c:v>
              </c:pt>
            </c:strLit>
          </c:cat>
          <c:val>
            <c:numRef>
              <c:f>Sheet1!$F$5:$I$5</c:f>
              <c:numCache>
                <c:formatCode>General</c:formatCode>
                <c:ptCount val="4"/>
                <c:pt idx="0">
                  <c:v>12</c:v>
                </c:pt>
                <c:pt idx="1">
                  <c:v>52</c:v>
                </c:pt>
                <c:pt idx="2">
                  <c:v>13</c:v>
                </c:pt>
                <c:pt idx="3">
                  <c:v>23</c:v>
                </c:pt>
              </c:numCache>
            </c:numRef>
          </c:val>
        </c:ser>
        <c:dLbls>
          <c:showVal val="1"/>
        </c:dLbls>
        <c:overlap val="-25"/>
        <c:axId val="75628544"/>
        <c:axId val="75630080"/>
      </c:barChart>
      <c:catAx>
        <c:axId val="75628544"/>
        <c:scaling>
          <c:orientation val="minMax"/>
        </c:scaling>
        <c:axPos val="b"/>
        <c:majorTickMark val="none"/>
        <c:tickLblPos val="nextTo"/>
        <c:crossAx val="75630080"/>
        <c:crosses val="autoZero"/>
        <c:auto val="1"/>
        <c:lblAlgn val="ctr"/>
        <c:lblOffset val="100"/>
      </c:catAx>
      <c:valAx>
        <c:axId val="75630080"/>
        <c:scaling>
          <c:orientation val="minMax"/>
        </c:scaling>
        <c:delete val="1"/>
        <c:axPos val="l"/>
        <c:numFmt formatCode="General" sourceLinked="1"/>
        <c:tickLblPos val="none"/>
        <c:crossAx val="75628544"/>
        <c:crosses val="autoZero"/>
        <c:crossBetween val="between"/>
      </c:valAx>
    </c:plotArea>
    <c:plotVisOnly val="1"/>
  </c:chart>
  <c:txPr>
    <a:bodyPr/>
    <a:lstStyle/>
    <a:p>
      <a:pPr>
        <a:defRPr sz="1800"/>
      </a:pPr>
      <a:endParaRPr lang="en-US"/>
    </a:p>
  </c:txPr>
  <c:externalData r:id="rId1"/>
  <c:userShapes r:id="rId2"/>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a:t>Bent</a:t>
            </a:r>
            <a:r>
              <a:rPr lang="en-US" baseline="0"/>
              <a:t> Brim vs Straight Brim</a:t>
            </a:r>
            <a:endParaRPr lang="en-US"/>
          </a:p>
        </c:rich>
      </c:tx>
      <c:layout/>
    </c:title>
    <c:view3D>
      <c:rAngAx val="1"/>
    </c:view3D>
    <c:plotArea>
      <c:layout/>
      <c:bar3DChart>
        <c:barDir val="col"/>
        <c:grouping val="stacked"/>
        <c:ser>
          <c:idx val="0"/>
          <c:order val="0"/>
          <c:tx>
            <c:v>Mall</c:v>
          </c:tx>
          <c:cat>
            <c:strRef>
              <c:f>Sheet1!$J$1:$K$1</c:f>
              <c:strCache>
                <c:ptCount val="2"/>
                <c:pt idx="0">
                  <c:v>bent brim</c:v>
                </c:pt>
                <c:pt idx="1">
                  <c:v>straight brim</c:v>
                </c:pt>
              </c:strCache>
            </c:strRef>
          </c:cat>
          <c:val>
            <c:numRef>
              <c:f>Sheet1!$J$2:$K$2</c:f>
              <c:numCache>
                <c:formatCode>General</c:formatCode>
                <c:ptCount val="2"/>
                <c:pt idx="0">
                  <c:v>29</c:v>
                </c:pt>
                <c:pt idx="1">
                  <c:v>19</c:v>
                </c:pt>
              </c:numCache>
            </c:numRef>
          </c:val>
        </c:ser>
        <c:ser>
          <c:idx val="1"/>
          <c:order val="1"/>
          <c:tx>
            <c:v>School</c:v>
          </c:tx>
          <c:cat>
            <c:strRef>
              <c:f>Sheet1!$J$1:$K$1</c:f>
              <c:strCache>
                <c:ptCount val="2"/>
                <c:pt idx="0">
                  <c:v>bent brim</c:v>
                </c:pt>
                <c:pt idx="1">
                  <c:v>straight brim</c:v>
                </c:pt>
              </c:strCache>
            </c:strRef>
          </c:cat>
          <c:val>
            <c:numRef>
              <c:f>Sheet1!$J$3:$K$3</c:f>
              <c:numCache>
                <c:formatCode>General</c:formatCode>
                <c:ptCount val="2"/>
                <c:pt idx="0">
                  <c:v>22</c:v>
                </c:pt>
                <c:pt idx="1">
                  <c:v>25</c:v>
                </c:pt>
              </c:numCache>
            </c:numRef>
          </c:val>
        </c:ser>
        <c:dLbls>
          <c:showVal val="1"/>
        </c:dLbls>
        <c:gapWidth val="95"/>
        <c:gapDepth val="95"/>
        <c:shape val="box"/>
        <c:axId val="75675520"/>
        <c:axId val="75677056"/>
        <c:axId val="0"/>
      </c:bar3DChart>
      <c:catAx>
        <c:axId val="75675520"/>
        <c:scaling>
          <c:orientation val="minMax"/>
        </c:scaling>
        <c:axPos val="b"/>
        <c:majorTickMark val="none"/>
        <c:tickLblPos val="nextTo"/>
        <c:crossAx val="75677056"/>
        <c:crosses val="autoZero"/>
        <c:auto val="1"/>
        <c:lblAlgn val="ctr"/>
        <c:lblOffset val="100"/>
      </c:catAx>
      <c:valAx>
        <c:axId val="75677056"/>
        <c:scaling>
          <c:orientation val="minMax"/>
        </c:scaling>
        <c:delete val="1"/>
        <c:axPos val="l"/>
        <c:numFmt formatCode="General" sourceLinked="1"/>
        <c:tickLblPos val="none"/>
        <c:crossAx val="75675520"/>
        <c:crosses val="autoZero"/>
        <c:crossBetween val="between"/>
      </c:valAx>
    </c:plotArea>
    <c:legend>
      <c:legendPos val="t"/>
      <c:layout/>
    </c:legend>
    <c:plotVisOnly val="1"/>
  </c:chart>
  <c:externalData r:id="rId1"/>
</c:chartSpace>
</file>

<file path=ppt/drawings/drawing1.xml><?xml version="1.0" encoding="utf-8"?>
<c:userShapes xmlns:c="http://schemas.openxmlformats.org/drawingml/2006/chart">
  <cdr:relSizeAnchor xmlns:cdr="http://schemas.openxmlformats.org/drawingml/2006/chartDrawing">
    <cdr:from>
      <cdr:x>0.32708</cdr:x>
      <cdr:y>0.42361</cdr:y>
    </cdr:from>
    <cdr:to>
      <cdr:x>0.48125</cdr:x>
      <cdr:y>0.58681</cdr:y>
    </cdr:to>
    <cdr:sp macro="" textlink="">
      <cdr:nvSpPr>
        <cdr:cNvPr id="2" name="TextBox 1"/>
        <cdr:cNvSpPr txBox="1"/>
      </cdr:nvSpPr>
      <cdr:spPr>
        <a:xfrm xmlns:a="http://schemas.openxmlformats.org/drawingml/2006/main">
          <a:off x="1495425" y="1162051"/>
          <a:ext cx="704850" cy="44767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900"/>
            <a:t>backwards</a:t>
          </a:r>
        </a:p>
      </cdr:txBody>
    </cdr:sp>
  </cdr:relSizeAnchor>
</c:userShapes>
</file>

<file path=ppt/drawings/drawing2.xml><?xml version="1.0" encoding="utf-8"?>
<c:userShapes xmlns:c="http://schemas.openxmlformats.org/drawingml/2006/chart">
  <cdr:relSizeAnchor xmlns:cdr="http://schemas.openxmlformats.org/drawingml/2006/chartDrawing">
    <cdr:from>
      <cdr:x>0.32708</cdr:x>
      <cdr:y>0.44097</cdr:y>
    </cdr:from>
    <cdr:to>
      <cdr:x>0.47708</cdr:x>
      <cdr:y>0.6</cdr:y>
    </cdr:to>
    <cdr:sp macro="" textlink="">
      <cdr:nvSpPr>
        <cdr:cNvPr id="2" name="TextBox 1"/>
        <cdr:cNvSpPr txBox="1"/>
      </cdr:nvSpPr>
      <cdr:spPr>
        <a:xfrm xmlns:a="http://schemas.openxmlformats.org/drawingml/2006/main">
          <a:off x="1171404" y="1176066"/>
          <a:ext cx="537210" cy="424133"/>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900" dirty="0" smtClean="0"/>
            <a:t>backwards</a:t>
          </a:r>
          <a:endParaRPr lang="en-US" sz="900" dirty="0"/>
        </a:p>
      </cdr:txBody>
    </cdr:sp>
  </cdr:relSizeAnchor>
</c:userShapes>
</file>

<file path=ppt/drawings/drawing3.xml><?xml version="1.0" encoding="utf-8"?>
<c:userShapes xmlns:c="http://schemas.openxmlformats.org/drawingml/2006/chart">
  <cdr:relSizeAnchor xmlns:cdr="http://schemas.openxmlformats.org/drawingml/2006/chartDrawing">
    <cdr:from>
      <cdr:x>0.4</cdr:x>
      <cdr:y>0.16667</cdr:y>
    </cdr:from>
    <cdr:to>
      <cdr:x>0.51667</cdr:x>
      <cdr:y>0.27778</cdr:y>
    </cdr:to>
    <cdr:sp macro="" textlink="">
      <cdr:nvSpPr>
        <cdr:cNvPr id="2" name="TextBox 1"/>
        <cdr:cNvSpPr txBox="1"/>
      </cdr:nvSpPr>
      <cdr:spPr>
        <a:xfrm xmlns:a="http://schemas.openxmlformats.org/drawingml/2006/main">
          <a:off x="1828800" y="457200"/>
          <a:ext cx="533400" cy="304800"/>
        </a:xfrm>
        <a:prstGeom xmlns:a="http://schemas.openxmlformats.org/drawingml/2006/main" prst="rect">
          <a:avLst/>
        </a:prstGeom>
        <a:solidFill xmlns:a="http://schemas.openxmlformats.org/drawingml/2006/main">
          <a:schemeClr val="bg1"/>
        </a:solidFill>
      </cdr:spPr>
      <cdr:txBody>
        <a:bodyPr xmlns:a="http://schemas.openxmlformats.org/drawingml/2006/main" vertOverflow="clip" wrap="square" rtlCol="0"/>
        <a:lstStyle xmlns:a="http://schemas.openxmlformats.org/drawingml/2006/main"/>
        <a:p xmlns:a="http://schemas.openxmlformats.org/drawingml/2006/main">
          <a:r>
            <a:rPr lang="en-US" sz="950" dirty="0" smtClean="0"/>
            <a:t>School</a:t>
          </a:r>
          <a:endParaRPr lang="en-US" sz="950" dirty="0"/>
        </a:p>
      </cdr:txBody>
    </cdr:sp>
  </cdr:relSizeAnchor>
</c:userShapes>
</file>

<file path=ppt/drawings/drawing4.xml><?xml version="1.0" encoding="utf-8"?>
<c:userShapes xmlns:c="http://schemas.openxmlformats.org/drawingml/2006/chart">
  <cdr:relSizeAnchor xmlns:cdr="http://schemas.openxmlformats.org/drawingml/2006/chartDrawing">
    <cdr:from>
      <cdr:x>0.30208</cdr:x>
      <cdr:y>0.86806</cdr:y>
    </cdr:from>
    <cdr:to>
      <cdr:x>0.51667</cdr:x>
      <cdr:y>0.97569</cdr:y>
    </cdr:to>
    <cdr:sp macro="" textlink="">
      <cdr:nvSpPr>
        <cdr:cNvPr id="3" name="TextBox 2"/>
        <cdr:cNvSpPr txBox="1"/>
      </cdr:nvSpPr>
      <cdr:spPr>
        <a:xfrm xmlns:a="http://schemas.openxmlformats.org/drawingml/2006/main">
          <a:off x="1381125" y="2381250"/>
          <a:ext cx="981075" cy="29527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900"/>
            <a:t>professional</a:t>
          </a:r>
        </a:p>
      </cdr:txBody>
    </cdr:sp>
  </cdr:relSizeAnchor>
  <cdr:relSizeAnchor xmlns:cdr="http://schemas.openxmlformats.org/drawingml/2006/chartDrawing">
    <cdr:from>
      <cdr:x>0.57292</cdr:x>
      <cdr:y>0.89583</cdr:y>
    </cdr:from>
    <cdr:to>
      <cdr:x>0.7375</cdr:x>
      <cdr:y>0.96875</cdr:y>
    </cdr:to>
    <cdr:sp macro="" textlink="">
      <cdr:nvSpPr>
        <cdr:cNvPr id="4" name="TextBox 3"/>
        <cdr:cNvSpPr txBox="1"/>
      </cdr:nvSpPr>
      <cdr:spPr>
        <a:xfrm xmlns:a="http://schemas.openxmlformats.org/drawingml/2006/main">
          <a:off x="2619375" y="2457450"/>
          <a:ext cx="752475" cy="20002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900"/>
            <a:t>other</a:t>
          </a:r>
        </a:p>
      </cdr:txBody>
    </cdr:sp>
  </cdr:relSizeAnchor>
  <cdr:relSizeAnchor xmlns:cdr="http://schemas.openxmlformats.org/drawingml/2006/chartDrawing">
    <cdr:from>
      <cdr:x>0.79167</cdr:x>
      <cdr:y>0.89583</cdr:y>
    </cdr:from>
    <cdr:to>
      <cdr:x>0.96458</cdr:x>
      <cdr:y>0.95833</cdr:y>
    </cdr:to>
    <cdr:sp macro="" textlink="">
      <cdr:nvSpPr>
        <cdr:cNvPr id="5" name="TextBox 4"/>
        <cdr:cNvSpPr txBox="1"/>
      </cdr:nvSpPr>
      <cdr:spPr>
        <a:xfrm xmlns:a="http://schemas.openxmlformats.org/drawingml/2006/main">
          <a:off x="3619500" y="2457450"/>
          <a:ext cx="790575" cy="17145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900"/>
            <a:t>company</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fld id="{B9A7A4E1-AC96-4884-9C55-CC9EDFD2997C}" type="datetimeFigureOut">
              <a:rPr lang="en-US" smtClean="0"/>
              <a:pPr/>
              <a:t>6/9/2010</a:t>
            </a:fld>
            <a:endParaRPr lang="en-US"/>
          </a:p>
        </p:txBody>
      </p:sp>
      <p:sp>
        <p:nvSpPr>
          <p:cNvPr id="4" name="Footer Placeholder 3"/>
          <p:cNvSpPr>
            <a:spLocks noGrp="1"/>
          </p:cNvSpPr>
          <p:nvPr>
            <p:ph type="ftr" sz="quarter" idx="2"/>
          </p:nvPr>
        </p:nvSpPr>
        <p:spPr>
          <a:xfrm>
            <a:off x="0" y="8829675"/>
            <a:ext cx="2971800"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675"/>
            <a:ext cx="2971800" cy="465138"/>
          </a:xfrm>
          <a:prstGeom prst="rect">
            <a:avLst/>
          </a:prstGeom>
        </p:spPr>
        <p:txBody>
          <a:bodyPr vert="horz" lIns="91440" tIns="45720" rIns="91440" bIns="45720" rtlCol="0" anchor="b"/>
          <a:lstStyle>
            <a:lvl1pPr algn="r">
              <a:defRPr sz="1200"/>
            </a:lvl1pPr>
          </a:lstStyle>
          <a:p>
            <a:fld id="{418AC273-1A76-4B7D-AB6D-07B6E6002B8D}"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BE88FBAD-556E-4D97-9803-0C1519C91FF2}" type="datetimeFigureOut">
              <a:rPr lang="en-US" smtClean="0"/>
              <a:pPr/>
              <a:t>6/9/2010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6F455D-9204-4DCC-9291-74BDDB184208}"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E88FBAD-556E-4D97-9803-0C1519C91FF2}" type="datetimeFigureOut">
              <a:rPr lang="en-US" smtClean="0"/>
              <a:pPr/>
              <a:t>6/9/2010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6F455D-9204-4DCC-9291-74BDDB18420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E88FBAD-556E-4D97-9803-0C1519C91FF2}" type="datetimeFigureOut">
              <a:rPr lang="en-US" smtClean="0"/>
              <a:pPr/>
              <a:t>6/9/2010</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926F455D-9204-4DCC-9291-74BDDB18420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E88FBAD-556E-4D97-9803-0C1519C91FF2}" type="datetimeFigureOut">
              <a:rPr lang="en-US" smtClean="0"/>
              <a:pPr/>
              <a:t>6/9/2010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6F455D-9204-4DCC-9291-74BDDB18420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E88FBAD-556E-4D97-9803-0C1519C91FF2}" type="datetimeFigureOut">
              <a:rPr lang="en-US" smtClean="0"/>
              <a:pPr/>
              <a:t>6/9/2010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6F455D-9204-4DCC-9291-74BDDB184208}"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E88FBAD-556E-4D97-9803-0C1519C91FF2}" type="datetimeFigureOut">
              <a:rPr lang="en-US" smtClean="0"/>
              <a:pPr/>
              <a:t>6/9/2010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6F455D-9204-4DCC-9291-74BDDB18420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E88FBAD-556E-4D97-9803-0C1519C91FF2}" type="datetimeFigureOut">
              <a:rPr lang="en-US" smtClean="0"/>
              <a:pPr/>
              <a:t>6/9/2010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26F455D-9204-4DCC-9291-74BDDB18420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E88FBAD-556E-4D97-9803-0C1519C91FF2}" type="datetimeFigureOut">
              <a:rPr lang="en-US" smtClean="0"/>
              <a:pPr/>
              <a:t>6/9/2010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26F455D-9204-4DCC-9291-74BDDB18420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88FBAD-556E-4D97-9803-0C1519C91FF2}" type="datetimeFigureOut">
              <a:rPr lang="en-US" smtClean="0"/>
              <a:pPr/>
              <a:t>6/9/2010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26F455D-9204-4DCC-9291-74BDDB18420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E88FBAD-556E-4D97-9803-0C1519C91FF2}" type="datetimeFigureOut">
              <a:rPr lang="en-US" smtClean="0"/>
              <a:pPr/>
              <a:t>6/9/2010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6F455D-9204-4DCC-9291-74BDDB184208}"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BE88FBAD-556E-4D97-9803-0C1519C91FF2}" type="datetimeFigureOut">
              <a:rPr lang="en-US" smtClean="0"/>
              <a:pPr/>
              <a:t>6/9/2010</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926F455D-9204-4DCC-9291-74BDDB18420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BE88FBAD-556E-4D97-9803-0C1519C91FF2}" type="datetimeFigureOut">
              <a:rPr lang="en-US" smtClean="0"/>
              <a:pPr/>
              <a:t>6/9/2010</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926F455D-9204-4DCC-9291-74BDDB18420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hatsuk.com/hatsuk/hatsukhtml/bible/history.htm" TargetMode="External"/><Relationship Id="rId2" Type="http://schemas.openxmlformats.org/officeDocument/2006/relationships/hyperlink" Target="http://en.wikipedia.org/wiki/Baseball_caps"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adrianaallen.com/blog/?attachment_id=205" TargetMode="Externa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hyperlink" Target="http://www.adrianaallen.com/blog/?attachment_id=214"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http://rlv.zcache.com/blank_hat-p148687879136886185qz14_400.jpg"/>
          <p:cNvPicPr>
            <a:picLocks noChangeAspect="1" noChangeArrowheads="1"/>
          </p:cNvPicPr>
          <p:nvPr/>
        </p:nvPicPr>
        <p:blipFill>
          <a:blip r:embed="rId2" cstate="print"/>
          <a:srcRect/>
          <a:stretch>
            <a:fillRect/>
          </a:stretch>
        </p:blipFill>
        <p:spPr bwMode="auto">
          <a:xfrm>
            <a:off x="1219200" y="0"/>
            <a:ext cx="7010400" cy="7010400"/>
          </a:xfrm>
          <a:prstGeom prst="rect">
            <a:avLst/>
          </a:prstGeom>
          <a:noFill/>
        </p:spPr>
      </p:pic>
      <p:sp>
        <p:nvSpPr>
          <p:cNvPr id="2" name="Title 1"/>
          <p:cNvSpPr>
            <a:spLocks noGrp="1"/>
          </p:cNvSpPr>
          <p:nvPr>
            <p:ph type="ctrTitle"/>
          </p:nvPr>
        </p:nvSpPr>
        <p:spPr>
          <a:xfrm>
            <a:off x="2057400" y="2895600"/>
            <a:ext cx="5334000" cy="1673352"/>
          </a:xfrm>
        </p:spPr>
        <p:txBody>
          <a:bodyPr>
            <a:normAutofit/>
          </a:bodyPr>
          <a:lstStyle/>
          <a:p>
            <a:r>
              <a:rPr lang="en-US" sz="6600" dirty="0" smtClean="0"/>
              <a:t>Hats and Caps</a:t>
            </a:r>
            <a:endParaRPr lang="en-US" sz="6600" dirty="0"/>
          </a:p>
        </p:txBody>
      </p:sp>
      <p:sp>
        <p:nvSpPr>
          <p:cNvPr id="3" name="Subtitle 2"/>
          <p:cNvSpPr>
            <a:spLocks noGrp="1"/>
          </p:cNvSpPr>
          <p:nvPr>
            <p:ph type="subTitle" idx="1"/>
          </p:nvPr>
        </p:nvSpPr>
        <p:spPr>
          <a:xfrm>
            <a:off x="3048000" y="1828800"/>
            <a:ext cx="3505200" cy="661416"/>
          </a:xfrm>
        </p:spPr>
        <p:txBody>
          <a:bodyPr/>
          <a:lstStyle/>
          <a:p>
            <a:r>
              <a:rPr lang="en-US" dirty="0" smtClean="0">
                <a:solidFill>
                  <a:schemeClr val="bg1"/>
                </a:solidFill>
              </a:rPr>
              <a:t>Nick </a:t>
            </a:r>
            <a:r>
              <a:rPr lang="en-US" dirty="0" err="1" smtClean="0">
                <a:solidFill>
                  <a:schemeClr val="bg1"/>
                </a:solidFill>
              </a:rPr>
              <a:t>Joerger</a:t>
            </a:r>
            <a:r>
              <a:rPr lang="en-US" dirty="0" smtClean="0">
                <a:solidFill>
                  <a:schemeClr val="bg1"/>
                </a:solidFill>
              </a:rPr>
              <a:t> and Kevin Rogers</a:t>
            </a:r>
            <a:endParaRPr lang="en-US"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College, Professional, Other, Company</a:t>
            </a:r>
            <a:endParaRPr lang="en-US" dirty="0"/>
          </a:p>
        </p:txBody>
      </p:sp>
      <p:sp>
        <p:nvSpPr>
          <p:cNvPr id="3" name="Content Placeholder 2"/>
          <p:cNvSpPr>
            <a:spLocks noGrp="1"/>
          </p:cNvSpPr>
          <p:nvPr>
            <p:ph idx="1"/>
          </p:nvPr>
        </p:nvSpPr>
        <p:spPr/>
        <p:txBody>
          <a:bodyPr/>
          <a:lstStyle/>
          <a:p>
            <a:r>
              <a:rPr lang="en-US" sz="2000" dirty="0" smtClean="0"/>
              <a:t>Chi squared goodness of fit test  </a:t>
            </a:r>
          </a:p>
          <a:p>
            <a:pPr>
              <a:buNone/>
            </a:pPr>
            <a:endParaRPr lang="en-US" dirty="0"/>
          </a:p>
        </p:txBody>
      </p:sp>
      <p:sp>
        <p:nvSpPr>
          <p:cNvPr id="4" name="TextBox 3"/>
          <p:cNvSpPr txBox="1"/>
          <p:nvPr/>
        </p:nvSpPr>
        <p:spPr>
          <a:xfrm>
            <a:off x="0" y="2514600"/>
            <a:ext cx="9144000" cy="646331"/>
          </a:xfrm>
          <a:prstGeom prst="rect">
            <a:avLst/>
          </a:prstGeom>
          <a:noFill/>
        </p:spPr>
        <p:txBody>
          <a:bodyPr wrap="square" rtlCol="0">
            <a:spAutoFit/>
          </a:bodyPr>
          <a:lstStyle/>
          <a:p>
            <a:r>
              <a:rPr lang="en-US" dirty="0" smtClean="0"/>
              <a:t>Ho: The observed frequency distribution of types of hats fits the expected distribution </a:t>
            </a:r>
          </a:p>
          <a:p>
            <a:r>
              <a:rPr lang="en-US" dirty="0" smtClean="0"/>
              <a:t> Ha: The observed frequency distribution of types of hats does not fit the expected distribution</a:t>
            </a:r>
            <a:endParaRPr lang="en-US" dirty="0"/>
          </a:p>
        </p:txBody>
      </p:sp>
      <p:graphicFrame>
        <p:nvGraphicFramePr>
          <p:cNvPr id="6" name="Table 5"/>
          <p:cNvGraphicFramePr>
            <a:graphicFrameLocks noGrp="1"/>
          </p:cNvGraphicFramePr>
          <p:nvPr/>
        </p:nvGraphicFramePr>
        <p:xfrm>
          <a:off x="228600" y="3276600"/>
          <a:ext cx="6096000" cy="185420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endParaRPr lang="en-US" dirty="0"/>
                    </a:p>
                  </a:txBody>
                  <a:tcPr/>
                </a:tc>
                <a:tc>
                  <a:txBody>
                    <a:bodyPr/>
                    <a:lstStyle/>
                    <a:p>
                      <a:r>
                        <a:rPr lang="en-US" dirty="0" smtClean="0"/>
                        <a:t>Observed</a:t>
                      </a:r>
                      <a:endParaRPr lang="en-US" dirty="0"/>
                    </a:p>
                  </a:txBody>
                  <a:tcPr/>
                </a:tc>
                <a:tc>
                  <a:txBody>
                    <a:bodyPr/>
                    <a:lstStyle/>
                    <a:p>
                      <a:r>
                        <a:rPr lang="en-US" dirty="0" smtClean="0"/>
                        <a:t>Expected</a:t>
                      </a:r>
                      <a:endParaRPr lang="en-US" dirty="0"/>
                    </a:p>
                  </a:txBody>
                  <a:tcPr/>
                </a:tc>
              </a:tr>
              <a:tr h="370840">
                <a:tc>
                  <a:txBody>
                    <a:bodyPr/>
                    <a:lstStyle/>
                    <a:p>
                      <a:r>
                        <a:rPr lang="en-US" dirty="0" smtClean="0"/>
                        <a:t>College </a:t>
                      </a:r>
                      <a:endParaRPr lang="en-US" dirty="0"/>
                    </a:p>
                  </a:txBody>
                  <a:tcPr/>
                </a:tc>
                <a:tc>
                  <a:txBody>
                    <a:bodyPr/>
                    <a:lstStyle/>
                    <a:p>
                      <a:r>
                        <a:rPr lang="en-US" dirty="0" smtClean="0"/>
                        <a:t>12</a:t>
                      </a:r>
                      <a:endParaRPr lang="en-US" dirty="0"/>
                    </a:p>
                  </a:txBody>
                  <a:tcPr/>
                </a:tc>
                <a:tc>
                  <a:txBody>
                    <a:bodyPr/>
                    <a:lstStyle/>
                    <a:p>
                      <a:r>
                        <a:rPr lang="en-US" dirty="0" smtClean="0"/>
                        <a:t>25</a:t>
                      </a:r>
                      <a:endParaRPr lang="en-US" dirty="0"/>
                    </a:p>
                  </a:txBody>
                  <a:tcPr/>
                </a:tc>
              </a:tr>
              <a:tr h="370840">
                <a:tc>
                  <a:txBody>
                    <a:bodyPr/>
                    <a:lstStyle/>
                    <a:p>
                      <a:r>
                        <a:rPr lang="en-US" dirty="0" smtClean="0"/>
                        <a:t>Professional </a:t>
                      </a:r>
                      <a:endParaRPr lang="en-US" dirty="0"/>
                    </a:p>
                  </a:txBody>
                  <a:tcPr/>
                </a:tc>
                <a:tc>
                  <a:txBody>
                    <a:bodyPr/>
                    <a:lstStyle/>
                    <a:p>
                      <a:r>
                        <a:rPr lang="en-US" dirty="0" smtClean="0"/>
                        <a:t>52</a:t>
                      </a:r>
                      <a:endParaRPr lang="en-US" dirty="0"/>
                    </a:p>
                  </a:txBody>
                  <a:tcPr/>
                </a:tc>
                <a:tc>
                  <a:txBody>
                    <a:bodyPr/>
                    <a:lstStyle/>
                    <a:p>
                      <a:r>
                        <a:rPr lang="en-US" dirty="0" smtClean="0"/>
                        <a:t>50</a:t>
                      </a:r>
                      <a:endParaRPr lang="en-US" dirty="0"/>
                    </a:p>
                  </a:txBody>
                  <a:tcPr/>
                </a:tc>
              </a:tr>
              <a:tr h="370840">
                <a:tc>
                  <a:txBody>
                    <a:bodyPr/>
                    <a:lstStyle/>
                    <a:p>
                      <a:r>
                        <a:rPr lang="en-US" dirty="0" smtClean="0"/>
                        <a:t>Other </a:t>
                      </a:r>
                    </a:p>
                  </a:txBody>
                  <a:tcPr/>
                </a:tc>
                <a:tc>
                  <a:txBody>
                    <a:bodyPr/>
                    <a:lstStyle/>
                    <a:p>
                      <a:r>
                        <a:rPr lang="en-US" dirty="0" smtClean="0"/>
                        <a:t>13</a:t>
                      </a:r>
                      <a:endParaRPr lang="en-US" dirty="0"/>
                    </a:p>
                  </a:txBody>
                  <a:tcPr/>
                </a:tc>
                <a:tc>
                  <a:txBody>
                    <a:bodyPr/>
                    <a:lstStyle/>
                    <a:p>
                      <a:r>
                        <a:rPr lang="en-US" dirty="0" smtClean="0"/>
                        <a:t>10</a:t>
                      </a:r>
                      <a:endParaRPr lang="en-US" dirty="0"/>
                    </a:p>
                  </a:txBody>
                  <a:tcPr/>
                </a:tc>
              </a:tr>
              <a:tr h="370840">
                <a:tc>
                  <a:txBody>
                    <a:bodyPr/>
                    <a:lstStyle/>
                    <a:p>
                      <a:r>
                        <a:rPr lang="en-US" dirty="0" smtClean="0"/>
                        <a:t>Company</a:t>
                      </a:r>
                      <a:endParaRPr lang="en-US" dirty="0"/>
                    </a:p>
                  </a:txBody>
                  <a:tcPr/>
                </a:tc>
                <a:tc>
                  <a:txBody>
                    <a:bodyPr/>
                    <a:lstStyle/>
                    <a:p>
                      <a:r>
                        <a:rPr lang="en-US" dirty="0" smtClean="0"/>
                        <a:t>23</a:t>
                      </a:r>
                      <a:endParaRPr lang="en-US" dirty="0"/>
                    </a:p>
                  </a:txBody>
                  <a:tcPr/>
                </a:tc>
                <a:tc>
                  <a:txBody>
                    <a:bodyPr/>
                    <a:lstStyle/>
                    <a:p>
                      <a:r>
                        <a:rPr lang="en-US" dirty="0" smtClean="0"/>
                        <a:t>15</a:t>
                      </a:r>
                      <a:endParaRPr lang="en-US" dirty="0"/>
                    </a:p>
                  </a:txBody>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College, Professional, Other, Company (</a:t>
            </a:r>
            <a:r>
              <a:rPr lang="en-US" dirty="0" err="1" smtClean="0"/>
              <a:t>con’t</a:t>
            </a:r>
            <a:r>
              <a:rPr lang="en-US" dirty="0" smtClean="0"/>
              <a:t>.)</a:t>
            </a:r>
            <a:endParaRPr lang="en-US" dirty="0"/>
          </a:p>
        </p:txBody>
      </p:sp>
      <p:grpSp>
        <p:nvGrpSpPr>
          <p:cNvPr id="24" name="Group 23"/>
          <p:cNvGrpSpPr/>
          <p:nvPr/>
        </p:nvGrpSpPr>
        <p:grpSpPr>
          <a:xfrm>
            <a:off x="228600" y="3124200"/>
            <a:ext cx="6096000" cy="978932"/>
            <a:chOff x="228600" y="5257800"/>
            <a:chExt cx="6096000" cy="978932"/>
          </a:xfrm>
        </p:grpSpPr>
        <p:grpSp>
          <p:nvGrpSpPr>
            <p:cNvPr id="25" name="Group 8"/>
            <p:cNvGrpSpPr/>
            <p:nvPr/>
          </p:nvGrpSpPr>
          <p:grpSpPr>
            <a:xfrm>
              <a:off x="228600" y="5486400"/>
              <a:ext cx="381000" cy="537865"/>
              <a:chOff x="228600" y="5486400"/>
              <a:chExt cx="381000" cy="537865"/>
            </a:xfrm>
          </p:grpSpPr>
          <p:sp>
            <p:nvSpPr>
              <p:cNvPr id="42" name="TextBox 41"/>
              <p:cNvSpPr txBox="1"/>
              <p:nvPr/>
            </p:nvSpPr>
            <p:spPr>
              <a:xfrm>
                <a:off x="228600" y="5562600"/>
                <a:ext cx="381000" cy="461665"/>
              </a:xfrm>
              <a:prstGeom prst="rect">
                <a:avLst/>
              </a:prstGeom>
              <a:noFill/>
            </p:spPr>
            <p:txBody>
              <a:bodyPr wrap="square" rtlCol="0">
                <a:spAutoFit/>
              </a:bodyPr>
              <a:lstStyle/>
              <a:p>
                <a:r>
                  <a:rPr lang="el-GR" sz="2400" dirty="0" smtClean="0"/>
                  <a:t>χ</a:t>
                </a:r>
                <a:endParaRPr lang="en-US" sz="2400" dirty="0"/>
              </a:p>
            </p:txBody>
          </p:sp>
          <p:sp>
            <p:nvSpPr>
              <p:cNvPr id="43" name="TextBox 42"/>
              <p:cNvSpPr txBox="1"/>
              <p:nvPr/>
            </p:nvSpPr>
            <p:spPr>
              <a:xfrm>
                <a:off x="381000" y="5486400"/>
                <a:ext cx="228600" cy="369332"/>
              </a:xfrm>
              <a:prstGeom prst="rect">
                <a:avLst/>
              </a:prstGeom>
              <a:noFill/>
            </p:spPr>
            <p:txBody>
              <a:bodyPr wrap="square" rtlCol="0">
                <a:spAutoFit/>
              </a:bodyPr>
              <a:lstStyle/>
              <a:p>
                <a:r>
                  <a:rPr lang="en-US" dirty="0" smtClean="0"/>
                  <a:t>2</a:t>
                </a:r>
                <a:endParaRPr lang="en-US" dirty="0"/>
              </a:p>
            </p:txBody>
          </p:sp>
        </p:grpSp>
        <p:sp>
          <p:nvSpPr>
            <p:cNvPr id="26" name="TextBox 25"/>
            <p:cNvSpPr txBox="1"/>
            <p:nvPr/>
          </p:nvSpPr>
          <p:spPr>
            <a:xfrm>
              <a:off x="609600" y="5638800"/>
              <a:ext cx="1143000" cy="461665"/>
            </a:xfrm>
            <a:prstGeom prst="rect">
              <a:avLst/>
            </a:prstGeom>
            <a:noFill/>
          </p:spPr>
          <p:txBody>
            <a:bodyPr wrap="square" rtlCol="0">
              <a:spAutoFit/>
            </a:bodyPr>
            <a:lstStyle/>
            <a:p>
              <a:r>
                <a:rPr lang="en-US" dirty="0" smtClean="0"/>
                <a:t>=</a:t>
              </a:r>
              <a:r>
                <a:rPr lang="en-US" sz="2400" dirty="0" smtClean="0"/>
                <a:t> </a:t>
              </a:r>
              <a:r>
                <a:rPr lang="el-GR" sz="2400" dirty="0" smtClean="0"/>
                <a:t>Σ</a:t>
              </a:r>
              <a:endParaRPr lang="en-US" sz="2400" dirty="0"/>
            </a:p>
          </p:txBody>
        </p:sp>
        <p:grpSp>
          <p:nvGrpSpPr>
            <p:cNvPr id="27" name="Group 16"/>
            <p:cNvGrpSpPr/>
            <p:nvPr/>
          </p:nvGrpSpPr>
          <p:grpSpPr>
            <a:xfrm>
              <a:off x="1143000" y="5257800"/>
              <a:ext cx="1371600" cy="978932"/>
              <a:chOff x="1066800" y="5562600"/>
              <a:chExt cx="1371600" cy="978932"/>
            </a:xfrm>
          </p:grpSpPr>
          <p:grpSp>
            <p:nvGrpSpPr>
              <p:cNvPr id="37" name="Group 12"/>
              <p:cNvGrpSpPr/>
              <p:nvPr/>
            </p:nvGrpSpPr>
            <p:grpSpPr>
              <a:xfrm>
                <a:off x="1143000" y="5562600"/>
                <a:ext cx="1219200" cy="521732"/>
                <a:chOff x="1143000" y="5562600"/>
                <a:chExt cx="1219200" cy="521732"/>
              </a:xfrm>
            </p:grpSpPr>
            <p:sp>
              <p:nvSpPr>
                <p:cNvPr id="40" name="TextBox 10"/>
                <p:cNvSpPr txBox="1"/>
                <p:nvPr/>
              </p:nvSpPr>
              <p:spPr>
                <a:xfrm>
                  <a:off x="1143000" y="5715000"/>
                  <a:ext cx="1066800" cy="369332"/>
                </a:xfrm>
                <a:prstGeom prst="rect">
                  <a:avLst/>
                </a:prstGeom>
                <a:noFill/>
              </p:spPr>
              <p:txBody>
                <a:bodyPr wrap="square" rtlCol="0">
                  <a:spAutoFit/>
                </a:bodyPr>
                <a:lstStyle/>
                <a:p>
                  <a:r>
                    <a:rPr lang="en-US" dirty="0" smtClean="0"/>
                    <a:t>(</a:t>
                  </a:r>
                  <a:r>
                    <a:rPr lang="en-US" dirty="0" err="1" smtClean="0"/>
                    <a:t>obs</a:t>
                  </a:r>
                  <a:r>
                    <a:rPr lang="en-US" dirty="0" smtClean="0"/>
                    <a:t>-exp)</a:t>
                  </a:r>
                  <a:endParaRPr lang="en-US" dirty="0"/>
                </a:p>
              </p:txBody>
            </p:sp>
            <p:sp>
              <p:nvSpPr>
                <p:cNvPr id="41" name="TextBox 40"/>
                <p:cNvSpPr txBox="1"/>
                <p:nvPr/>
              </p:nvSpPr>
              <p:spPr>
                <a:xfrm>
                  <a:off x="2057400" y="5562600"/>
                  <a:ext cx="304800" cy="369332"/>
                </a:xfrm>
                <a:prstGeom prst="rect">
                  <a:avLst/>
                </a:prstGeom>
                <a:noFill/>
              </p:spPr>
              <p:txBody>
                <a:bodyPr wrap="square" rtlCol="0">
                  <a:spAutoFit/>
                </a:bodyPr>
                <a:lstStyle/>
                <a:p>
                  <a:r>
                    <a:rPr lang="en-US" dirty="0" smtClean="0"/>
                    <a:t>2</a:t>
                  </a:r>
                  <a:endParaRPr lang="en-US" dirty="0"/>
                </a:p>
              </p:txBody>
            </p:sp>
          </p:grpSp>
          <p:sp>
            <p:nvSpPr>
              <p:cNvPr id="38" name="TextBox 37"/>
              <p:cNvSpPr txBox="1"/>
              <p:nvPr/>
            </p:nvSpPr>
            <p:spPr>
              <a:xfrm>
                <a:off x="1371600" y="6172200"/>
                <a:ext cx="609600" cy="369332"/>
              </a:xfrm>
              <a:prstGeom prst="rect">
                <a:avLst/>
              </a:prstGeom>
              <a:noFill/>
            </p:spPr>
            <p:txBody>
              <a:bodyPr wrap="square" rtlCol="0">
                <a:spAutoFit/>
              </a:bodyPr>
              <a:lstStyle/>
              <a:p>
                <a:r>
                  <a:rPr lang="en-US" dirty="0" smtClean="0"/>
                  <a:t>exp</a:t>
                </a:r>
                <a:endParaRPr lang="en-US" dirty="0"/>
              </a:p>
            </p:txBody>
          </p:sp>
          <p:cxnSp>
            <p:nvCxnSpPr>
              <p:cNvPr id="39" name="Straight Connector 38"/>
              <p:cNvCxnSpPr/>
              <p:nvPr/>
            </p:nvCxnSpPr>
            <p:spPr>
              <a:xfrm>
                <a:off x="1066800" y="6172200"/>
                <a:ext cx="1371600" cy="0"/>
              </a:xfrm>
              <a:prstGeom prst="line">
                <a:avLst/>
              </a:prstGeom>
            </p:spPr>
            <p:style>
              <a:lnRef idx="1">
                <a:schemeClr val="dk1"/>
              </a:lnRef>
              <a:fillRef idx="0">
                <a:schemeClr val="dk1"/>
              </a:fillRef>
              <a:effectRef idx="0">
                <a:schemeClr val="dk1"/>
              </a:effectRef>
              <a:fontRef idx="minor">
                <a:schemeClr val="tx1"/>
              </a:fontRef>
            </p:style>
          </p:cxnSp>
        </p:grpSp>
        <p:grpSp>
          <p:nvGrpSpPr>
            <p:cNvPr id="28" name="Group 17"/>
            <p:cNvGrpSpPr/>
            <p:nvPr/>
          </p:nvGrpSpPr>
          <p:grpSpPr>
            <a:xfrm>
              <a:off x="2895600" y="5257800"/>
              <a:ext cx="1371600" cy="978932"/>
              <a:chOff x="1066800" y="5562600"/>
              <a:chExt cx="1371600" cy="978932"/>
            </a:xfrm>
          </p:grpSpPr>
          <p:grpSp>
            <p:nvGrpSpPr>
              <p:cNvPr id="32" name="Group 18"/>
              <p:cNvGrpSpPr/>
              <p:nvPr/>
            </p:nvGrpSpPr>
            <p:grpSpPr>
              <a:xfrm>
                <a:off x="1143000" y="5562600"/>
                <a:ext cx="1219200" cy="521732"/>
                <a:chOff x="1143000" y="5562600"/>
                <a:chExt cx="1219200" cy="521732"/>
              </a:xfrm>
            </p:grpSpPr>
            <p:sp>
              <p:nvSpPr>
                <p:cNvPr id="35" name="TextBox 34"/>
                <p:cNvSpPr txBox="1"/>
                <p:nvPr/>
              </p:nvSpPr>
              <p:spPr>
                <a:xfrm>
                  <a:off x="1143000" y="5715000"/>
                  <a:ext cx="1066800" cy="369332"/>
                </a:xfrm>
                <a:prstGeom prst="rect">
                  <a:avLst/>
                </a:prstGeom>
                <a:noFill/>
              </p:spPr>
              <p:txBody>
                <a:bodyPr wrap="square" rtlCol="0">
                  <a:spAutoFit/>
                </a:bodyPr>
                <a:lstStyle/>
                <a:p>
                  <a:r>
                    <a:rPr lang="en-US" dirty="0" smtClean="0"/>
                    <a:t>(</a:t>
                  </a:r>
                  <a:r>
                    <a:rPr lang="en-US" dirty="0" err="1" smtClean="0"/>
                    <a:t>obs</a:t>
                  </a:r>
                  <a:r>
                    <a:rPr lang="en-US" dirty="0" smtClean="0"/>
                    <a:t>-exp)</a:t>
                  </a:r>
                  <a:endParaRPr lang="en-US" dirty="0"/>
                </a:p>
              </p:txBody>
            </p:sp>
            <p:sp>
              <p:nvSpPr>
                <p:cNvPr id="36" name="TextBox 35"/>
                <p:cNvSpPr txBox="1"/>
                <p:nvPr/>
              </p:nvSpPr>
              <p:spPr>
                <a:xfrm>
                  <a:off x="2057400" y="5562600"/>
                  <a:ext cx="304800" cy="369332"/>
                </a:xfrm>
                <a:prstGeom prst="rect">
                  <a:avLst/>
                </a:prstGeom>
                <a:noFill/>
              </p:spPr>
              <p:txBody>
                <a:bodyPr wrap="square" rtlCol="0">
                  <a:spAutoFit/>
                </a:bodyPr>
                <a:lstStyle/>
                <a:p>
                  <a:r>
                    <a:rPr lang="en-US" dirty="0" smtClean="0"/>
                    <a:t>2</a:t>
                  </a:r>
                  <a:endParaRPr lang="en-US" dirty="0"/>
                </a:p>
              </p:txBody>
            </p:sp>
          </p:grpSp>
          <p:sp>
            <p:nvSpPr>
              <p:cNvPr id="33" name="TextBox 32"/>
              <p:cNvSpPr txBox="1"/>
              <p:nvPr/>
            </p:nvSpPr>
            <p:spPr>
              <a:xfrm>
                <a:off x="1371600" y="6172200"/>
                <a:ext cx="609600" cy="369332"/>
              </a:xfrm>
              <a:prstGeom prst="rect">
                <a:avLst/>
              </a:prstGeom>
              <a:noFill/>
            </p:spPr>
            <p:txBody>
              <a:bodyPr wrap="square" rtlCol="0">
                <a:spAutoFit/>
              </a:bodyPr>
              <a:lstStyle/>
              <a:p>
                <a:r>
                  <a:rPr lang="en-US" dirty="0" smtClean="0"/>
                  <a:t>exp</a:t>
                </a:r>
                <a:endParaRPr lang="en-US" dirty="0"/>
              </a:p>
            </p:txBody>
          </p:sp>
          <p:cxnSp>
            <p:nvCxnSpPr>
              <p:cNvPr id="34" name="Straight Connector 33"/>
              <p:cNvCxnSpPr/>
              <p:nvPr/>
            </p:nvCxnSpPr>
            <p:spPr>
              <a:xfrm>
                <a:off x="1066800" y="6172200"/>
                <a:ext cx="1371600" cy="0"/>
              </a:xfrm>
              <a:prstGeom prst="line">
                <a:avLst/>
              </a:prstGeom>
            </p:spPr>
            <p:style>
              <a:lnRef idx="1">
                <a:schemeClr val="dk1"/>
              </a:lnRef>
              <a:fillRef idx="0">
                <a:schemeClr val="dk1"/>
              </a:fillRef>
              <a:effectRef idx="0">
                <a:schemeClr val="dk1"/>
              </a:effectRef>
              <a:fontRef idx="minor">
                <a:schemeClr val="tx1"/>
              </a:fontRef>
            </p:style>
          </p:cxnSp>
        </p:grpSp>
        <p:sp>
          <p:nvSpPr>
            <p:cNvPr id="29" name="TextBox 28"/>
            <p:cNvSpPr txBox="1"/>
            <p:nvPr/>
          </p:nvSpPr>
          <p:spPr>
            <a:xfrm>
              <a:off x="2590800" y="5715000"/>
              <a:ext cx="304800" cy="369332"/>
            </a:xfrm>
            <a:prstGeom prst="rect">
              <a:avLst/>
            </a:prstGeom>
            <a:noFill/>
          </p:spPr>
          <p:txBody>
            <a:bodyPr wrap="square" rtlCol="0">
              <a:spAutoFit/>
            </a:bodyPr>
            <a:lstStyle/>
            <a:p>
              <a:r>
                <a:rPr lang="en-US" dirty="0"/>
                <a:t>+</a:t>
              </a:r>
            </a:p>
          </p:txBody>
        </p:sp>
        <p:sp>
          <p:nvSpPr>
            <p:cNvPr id="30" name="TextBox 29"/>
            <p:cNvSpPr txBox="1"/>
            <p:nvPr/>
          </p:nvSpPr>
          <p:spPr>
            <a:xfrm>
              <a:off x="4419600" y="5726668"/>
              <a:ext cx="304800" cy="369332"/>
            </a:xfrm>
            <a:prstGeom prst="rect">
              <a:avLst/>
            </a:prstGeom>
            <a:noFill/>
          </p:spPr>
          <p:txBody>
            <a:bodyPr wrap="square" rtlCol="0">
              <a:spAutoFit/>
            </a:bodyPr>
            <a:lstStyle/>
            <a:p>
              <a:r>
                <a:rPr lang="en-US" dirty="0" smtClean="0"/>
                <a:t>…</a:t>
              </a:r>
              <a:endParaRPr lang="en-US" dirty="0"/>
            </a:p>
          </p:txBody>
        </p:sp>
        <p:sp>
          <p:nvSpPr>
            <p:cNvPr id="31" name="TextBox 30"/>
            <p:cNvSpPr txBox="1"/>
            <p:nvPr/>
          </p:nvSpPr>
          <p:spPr>
            <a:xfrm>
              <a:off x="4953000" y="5638800"/>
              <a:ext cx="1371600" cy="369332"/>
            </a:xfrm>
            <a:prstGeom prst="rect">
              <a:avLst/>
            </a:prstGeom>
            <a:noFill/>
          </p:spPr>
          <p:txBody>
            <a:bodyPr wrap="square" rtlCol="0">
              <a:spAutoFit/>
            </a:bodyPr>
            <a:lstStyle/>
            <a:p>
              <a:r>
                <a:rPr lang="en-US" dirty="0" smtClean="0"/>
                <a:t>= 12.006667</a:t>
              </a:r>
              <a:endParaRPr lang="en-US" dirty="0"/>
            </a:p>
          </p:txBody>
        </p:sp>
      </p:grpSp>
      <p:sp>
        <p:nvSpPr>
          <p:cNvPr id="44" name="TextBox 43"/>
          <p:cNvSpPr txBox="1"/>
          <p:nvPr/>
        </p:nvSpPr>
        <p:spPr>
          <a:xfrm>
            <a:off x="457200" y="1828800"/>
            <a:ext cx="2590800" cy="1200329"/>
          </a:xfrm>
          <a:prstGeom prst="rect">
            <a:avLst/>
          </a:prstGeom>
          <a:noFill/>
        </p:spPr>
        <p:txBody>
          <a:bodyPr wrap="square" rtlCol="0">
            <a:spAutoFit/>
          </a:bodyPr>
          <a:lstStyle/>
          <a:p>
            <a:r>
              <a:rPr lang="en-US" dirty="0" smtClean="0"/>
              <a:t>State </a:t>
            </a:r>
          </a:p>
          <a:p>
            <a:pPr>
              <a:buFont typeface="Arial" pitchFamily="34" charset="0"/>
              <a:buChar char="•"/>
            </a:pPr>
            <a:r>
              <a:rPr lang="en-US" dirty="0" smtClean="0"/>
              <a:t>SRS </a:t>
            </a:r>
          </a:p>
          <a:p>
            <a:pPr>
              <a:buFont typeface="Arial" pitchFamily="34" charset="0"/>
              <a:buChar char="•"/>
            </a:pPr>
            <a:r>
              <a:rPr lang="en-US" dirty="0" smtClean="0"/>
              <a:t>Large n so that all expected counts ≥ 5</a:t>
            </a:r>
            <a:endParaRPr lang="en-US" dirty="0"/>
          </a:p>
        </p:txBody>
      </p:sp>
      <p:sp>
        <p:nvSpPr>
          <p:cNvPr id="45" name="TextBox 44"/>
          <p:cNvSpPr txBox="1"/>
          <p:nvPr/>
        </p:nvSpPr>
        <p:spPr>
          <a:xfrm>
            <a:off x="2590800" y="1828800"/>
            <a:ext cx="1219200" cy="923330"/>
          </a:xfrm>
          <a:prstGeom prst="rect">
            <a:avLst/>
          </a:prstGeom>
          <a:noFill/>
        </p:spPr>
        <p:txBody>
          <a:bodyPr wrap="square" rtlCol="0">
            <a:spAutoFit/>
          </a:bodyPr>
          <a:lstStyle/>
          <a:p>
            <a:r>
              <a:rPr lang="en-US" dirty="0" smtClean="0"/>
              <a:t>Check </a:t>
            </a:r>
          </a:p>
          <a:p>
            <a:pPr>
              <a:buFont typeface="Arial" pitchFamily="34" charset="0"/>
              <a:buChar char="•"/>
            </a:pPr>
            <a:r>
              <a:rPr lang="en-US" dirty="0" smtClean="0"/>
              <a:t>Assumed </a:t>
            </a:r>
          </a:p>
          <a:p>
            <a:pPr>
              <a:buFont typeface="Arial" pitchFamily="34" charset="0"/>
              <a:buChar char="•"/>
            </a:pPr>
            <a:r>
              <a:rPr lang="en-US" dirty="0" smtClean="0"/>
              <a:t>Assumed </a:t>
            </a:r>
            <a:endParaRPr lang="en-US" dirty="0"/>
          </a:p>
        </p:txBody>
      </p:sp>
      <p:sp>
        <p:nvSpPr>
          <p:cNvPr id="46" name="TextBox 45"/>
          <p:cNvSpPr txBox="1"/>
          <p:nvPr/>
        </p:nvSpPr>
        <p:spPr>
          <a:xfrm>
            <a:off x="228600" y="4267200"/>
            <a:ext cx="5638800" cy="369332"/>
          </a:xfrm>
          <a:prstGeom prst="rect">
            <a:avLst/>
          </a:prstGeom>
          <a:noFill/>
        </p:spPr>
        <p:txBody>
          <a:bodyPr wrap="square" rtlCol="0">
            <a:spAutoFit/>
          </a:bodyPr>
          <a:lstStyle/>
          <a:p>
            <a:r>
              <a:rPr lang="en-US" dirty="0" smtClean="0"/>
              <a:t>P(</a:t>
            </a:r>
            <a:r>
              <a:rPr lang="el-GR" dirty="0" smtClean="0"/>
              <a:t>Χ</a:t>
            </a:r>
            <a:r>
              <a:rPr lang="en-US" baseline="30000" dirty="0" smtClean="0"/>
              <a:t>2</a:t>
            </a:r>
            <a:r>
              <a:rPr lang="en-US" dirty="0" smtClean="0"/>
              <a:t>  &gt; 12.00667 l </a:t>
            </a:r>
            <a:r>
              <a:rPr lang="en-US" dirty="0" err="1" smtClean="0"/>
              <a:t>df</a:t>
            </a:r>
            <a:r>
              <a:rPr lang="en-US" dirty="0" smtClean="0"/>
              <a:t>=3)=.00736</a:t>
            </a:r>
            <a:endParaRPr lang="en-US" dirty="0"/>
          </a:p>
        </p:txBody>
      </p:sp>
      <p:sp>
        <p:nvSpPr>
          <p:cNvPr id="48" name="TextBox 47"/>
          <p:cNvSpPr txBox="1"/>
          <p:nvPr/>
        </p:nvSpPr>
        <p:spPr>
          <a:xfrm>
            <a:off x="381000" y="4876800"/>
            <a:ext cx="5715000" cy="1200329"/>
          </a:xfrm>
          <a:prstGeom prst="rect">
            <a:avLst/>
          </a:prstGeom>
          <a:noFill/>
        </p:spPr>
        <p:txBody>
          <a:bodyPr wrap="square" rtlCol="0">
            <a:spAutoFit/>
          </a:bodyPr>
          <a:lstStyle/>
          <a:p>
            <a:pPr>
              <a:buFont typeface="Arial" pitchFamily="34" charset="0"/>
              <a:buChar char="•"/>
            </a:pPr>
            <a:r>
              <a:rPr lang="en-US" dirty="0" smtClean="0"/>
              <a:t>We reject Ho because p-value&lt; </a:t>
            </a:r>
            <a:r>
              <a:rPr lang="el-GR" dirty="0" smtClean="0"/>
              <a:t>α</a:t>
            </a:r>
            <a:r>
              <a:rPr lang="en-US" dirty="0" smtClean="0"/>
              <a:t>=.05  </a:t>
            </a:r>
          </a:p>
          <a:p>
            <a:pPr>
              <a:buFont typeface="Arial" pitchFamily="34" charset="0"/>
              <a:buChar char="•"/>
            </a:pPr>
            <a:r>
              <a:rPr lang="en-US" dirty="0" smtClean="0"/>
              <a:t>We have sufficient evidence  that the observed frequency distribution of types of hats does not fit the expected distribution</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Straight Brims</a:t>
            </a:r>
            <a:endParaRPr lang="en-US" dirty="0"/>
          </a:p>
        </p:txBody>
      </p:sp>
      <p:sp>
        <p:nvSpPr>
          <p:cNvPr id="3" name="Content Placeholder 2"/>
          <p:cNvSpPr>
            <a:spLocks noGrp="1"/>
          </p:cNvSpPr>
          <p:nvPr>
            <p:ph idx="1"/>
          </p:nvPr>
        </p:nvSpPr>
        <p:spPr/>
        <p:txBody>
          <a:bodyPr/>
          <a:lstStyle/>
          <a:p>
            <a:r>
              <a:rPr lang="en-US" sz="1800" dirty="0" smtClean="0"/>
              <a:t>2-prop Z test </a:t>
            </a:r>
          </a:p>
          <a:p>
            <a:r>
              <a:rPr lang="en-US" sz="1800" dirty="0" smtClean="0"/>
              <a:t>In school </a:t>
            </a:r>
            <a:r>
              <a:rPr lang="en-US" sz="1800" dirty="0" err="1" smtClean="0"/>
              <a:t>vs</a:t>
            </a:r>
            <a:r>
              <a:rPr lang="en-US" sz="1800" dirty="0" smtClean="0"/>
              <a:t> mall </a:t>
            </a:r>
          </a:p>
        </p:txBody>
      </p:sp>
      <p:grpSp>
        <p:nvGrpSpPr>
          <p:cNvPr id="6" name="Group 5"/>
          <p:cNvGrpSpPr/>
          <p:nvPr/>
        </p:nvGrpSpPr>
        <p:grpSpPr>
          <a:xfrm>
            <a:off x="381000" y="2743200"/>
            <a:ext cx="1524000" cy="381000"/>
            <a:chOff x="381000" y="2743200"/>
            <a:chExt cx="1524000" cy="381000"/>
          </a:xfrm>
        </p:grpSpPr>
        <p:sp>
          <p:nvSpPr>
            <p:cNvPr id="4" name="TextBox 3"/>
            <p:cNvSpPr txBox="1"/>
            <p:nvPr/>
          </p:nvSpPr>
          <p:spPr>
            <a:xfrm>
              <a:off x="381000" y="2743200"/>
              <a:ext cx="990600" cy="369332"/>
            </a:xfrm>
            <a:prstGeom prst="rect">
              <a:avLst/>
            </a:prstGeom>
            <a:noFill/>
          </p:spPr>
          <p:txBody>
            <a:bodyPr wrap="square" rtlCol="0">
              <a:spAutoFit/>
            </a:bodyPr>
            <a:lstStyle/>
            <a:p>
              <a:r>
                <a:rPr lang="en-US" dirty="0" smtClean="0"/>
                <a:t>Ho: </a:t>
              </a:r>
              <a:r>
                <a:rPr lang="en-US" dirty="0" err="1" smtClean="0"/>
                <a:t>p</a:t>
              </a:r>
              <a:r>
                <a:rPr lang="en-US" baseline="-25000" dirty="0" err="1" smtClean="0"/>
                <a:t>s</a:t>
              </a:r>
              <a:r>
                <a:rPr lang="en-US" baseline="-25000" dirty="0" smtClean="0"/>
                <a:t>  </a:t>
              </a:r>
              <a:r>
                <a:rPr lang="en-US" dirty="0" smtClean="0"/>
                <a:t>= </a:t>
              </a:r>
              <a:r>
                <a:rPr lang="en-US" baseline="-25000" dirty="0" smtClean="0"/>
                <a:t>      </a:t>
              </a:r>
              <a:endParaRPr lang="en-US" dirty="0"/>
            </a:p>
          </p:txBody>
        </p:sp>
        <p:sp>
          <p:nvSpPr>
            <p:cNvPr id="5" name="TextBox 4"/>
            <p:cNvSpPr txBox="1"/>
            <p:nvPr/>
          </p:nvSpPr>
          <p:spPr>
            <a:xfrm>
              <a:off x="1219200" y="2754868"/>
              <a:ext cx="685800" cy="369332"/>
            </a:xfrm>
            <a:prstGeom prst="rect">
              <a:avLst/>
            </a:prstGeom>
            <a:noFill/>
          </p:spPr>
          <p:txBody>
            <a:bodyPr wrap="square" rtlCol="0">
              <a:spAutoFit/>
            </a:bodyPr>
            <a:lstStyle/>
            <a:p>
              <a:r>
                <a:rPr lang="en-US" dirty="0" smtClean="0"/>
                <a:t>p</a:t>
              </a:r>
              <a:r>
                <a:rPr lang="en-US" baseline="-25000" dirty="0" smtClean="0"/>
                <a:t>m</a:t>
              </a:r>
              <a:endParaRPr lang="en-US" dirty="0"/>
            </a:p>
          </p:txBody>
        </p:sp>
      </p:grpSp>
      <p:grpSp>
        <p:nvGrpSpPr>
          <p:cNvPr id="7" name="Group 6"/>
          <p:cNvGrpSpPr/>
          <p:nvPr/>
        </p:nvGrpSpPr>
        <p:grpSpPr>
          <a:xfrm>
            <a:off x="381000" y="3200400"/>
            <a:ext cx="1524000" cy="381000"/>
            <a:chOff x="381000" y="2743200"/>
            <a:chExt cx="1524000" cy="381000"/>
          </a:xfrm>
        </p:grpSpPr>
        <p:sp>
          <p:nvSpPr>
            <p:cNvPr id="8" name="TextBox 7"/>
            <p:cNvSpPr txBox="1"/>
            <p:nvPr/>
          </p:nvSpPr>
          <p:spPr>
            <a:xfrm>
              <a:off x="381000" y="2743200"/>
              <a:ext cx="990600" cy="369332"/>
            </a:xfrm>
            <a:prstGeom prst="rect">
              <a:avLst/>
            </a:prstGeom>
            <a:noFill/>
          </p:spPr>
          <p:txBody>
            <a:bodyPr wrap="square" rtlCol="0">
              <a:spAutoFit/>
            </a:bodyPr>
            <a:lstStyle/>
            <a:p>
              <a:r>
                <a:rPr lang="en-US" dirty="0" smtClean="0"/>
                <a:t>Ha: </a:t>
              </a:r>
              <a:r>
                <a:rPr lang="en-US" dirty="0" err="1" smtClean="0"/>
                <a:t>p</a:t>
              </a:r>
              <a:r>
                <a:rPr lang="en-US" baseline="-25000" dirty="0" err="1" smtClean="0"/>
                <a:t>s</a:t>
              </a:r>
              <a:r>
                <a:rPr lang="en-US" baseline="-25000" dirty="0" smtClean="0"/>
                <a:t>  </a:t>
              </a:r>
              <a:r>
                <a:rPr lang="en-US" dirty="0" smtClean="0"/>
                <a:t> &gt;  </a:t>
              </a:r>
              <a:r>
                <a:rPr lang="en-US" baseline="-25000" dirty="0" smtClean="0"/>
                <a:t>      </a:t>
              </a:r>
              <a:endParaRPr lang="en-US" dirty="0"/>
            </a:p>
          </p:txBody>
        </p:sp>
        <p:sp>
          <p:nvSpPr>
            <p:cNvPr id="9" name="TextBox 8"/>
            <p:cNvSpPr txBox="1"/>
            <p:nvPr/>
          </p:nvSpPr>
          <p:spPr>
            <a:xfrm>
              <a:off x="1219200" y="2754868"/>
              <a:ext cx="685800" cy="369332"/>
            </a:xfrm>
            <a:prstGeom prst="rect">
              <a:avLst/>
            </a:prstGeom>
            <a:noFill/>
          </p:spPr>
          <p:txBody>
            <a:bodyPr wrap="square" rtlCol="0">
              <a:spAutoFit/>
            </a:bodyPr>
            <a:lstStyle/>
            <a:p>
              <a:r>
                <a:rPr lang="en-US" dirty="0" smtClean="0"/>
                <a:t>p</a:t>
              </a:r>
              <a:r>
                <a:rPr lang="en-US" baseline="-25000" dirty="0" smtClean="0"/>
                <a:t>m</a:t>
              </a:r>
              <a:endParaRPr lang="en-US" dirty="0"/>
            </a:p>
          </p:txBody>
        </p:sp>
      </p:grpSp>
      <p:sp>
        <p:nvSpPr>
          <p:cNvPr id="10" name="TextBox 9"/>
          <p:cNvSpPr txBox="1"/>
          <p:nvPr/>
        </p:nvSpPr>
        <p:spPr>
          <a:xfrm>
            <a:off x="3962400" y="1981200"/>
            <a:ext cx="2286000" cy="3139321"/>
          </a:xfrm>
          <a:prstGeom prst="rect">
            <a:avLst/>
          </a:prstGeom>
          <a:noFill/>
        </p:spPr>
        <p:txBody>
          <a:bodyPr wrap="square" rtlCol="0">
            <a:spAutoFit/>
          </a:bodyPr>
          <a:lstStyle/>
          <a:p>
            <a:r>
              <a:rPr lang="en-US" dirty="0" smtClean="0"/>
              <a:t>State </a:t>
            </a:r>
          </a:p>
          <a:p>
            <a:pPr>
              <a:buFont typeface="Arial" pitchFamily="34" charset="0"/>
              <a:buChar char="•"/>
            </a:pPr>
            <a:r>
              <a:rPr lang="en-US" dirty="0" smtClean="0"/>
              <a:t>2 </a:t>
            </a:r>
            <a:r>
              <a:rPr lang="en-US" dirty="0" err="1" smtClean="0"/>
              <a:t>indep</a:t>
            </a:r>
            <a:r>
              <a:rPr lang="en-US" dirty="0" smtClean="0"/>
              <a:t>. SRS</a:t>
            </a:r>
          </a:p>
          <a:p>
            <a:pPr>
              <a:buFont typeface="Arial" pitchFamily="34" charset="0"/>
              <a:buChar char="•"/>
            </a:pPr>
            <a:r>
              <a:rPr lang="en-US" dirty="0" smtClean="0"/>
              <a:t> n*p ≥10</a:t>
            </a:r>
          </a:p>
          <a:p>
            <a:pPr>
              <a:buFont typeface="Arial" pitchFamily="34" charset="0"/>
              <a:buChar char="•"/>
            </a:pPr>
            <a:r>
              <a:rPr lang="en-US" dirty="0" smtClean="0"/>
              <a:t>n(1-p) ≥10 </a:t>
            </a:r>
          </a:p>
          <a:p>
            <a:pPr>
              <a:buFont typeface="Arial" pitchFamily="34" charset="0"/>
              <a:buChar char="•"/>
            </a:pPr>
            <a:r>
              <a:rPr lang="en-US" dirty="0" smtClean="0"/>
              <a:t>n*p ≥10</a:t>
            </a:r>
          </a:p>
          <a:p>
            <a:pPr>
              <a:buFont typeface="Arial" pitchFamily="34" charset="0"/>
              <a:buChar char="•"/>
            </a:pPr>
            <a:r>
              <a:rPr lang="en-US" dirty="0" smtClean="0"/>
              <a:t>n(1-p) ≥10 </a:t>
            </a:r>
          </a:p>
          <a:p>
            <a:pPr>
              <a:buFont typeface="Arial" pitchFamily="34" charset="0"/>
              <a:buChar char="•"/>
            </a:pPr>
            <a:r>
              <a:rPr lang="en-US" dirty="0" smtClean="0"/>
              <a:t>Pop. School ≥10*n </a:t>
            </a:r>
          </a:p>
          <a:p>
            <a:pPr>
              <a:buFont typeface="Arial" pitchFamily="34" charset="0"/>
              <a:buChar char="•"/>
            </a:pPr>
            <a:r>
              <a:rPr lang="en-US" dirty="0" smtClean="0"/>
              <a:t>Pop Mall ≥10*n</a:t>
            </a:r>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endParaRPr lang="en-US" dirty="0"/>
          </a:p>
        </p:txBody>
      </p:sp>
      <p:sp>
        <p:nvSpPr>
          <p:cNvPr id="11" name="TextBox 10"/>
          <p:cNvSpPr txBox="1"/>
          <p:nvPr/>
        </p:nvSpPr>
        <p:spPr>
          <a:xfrm>
            <a:off x="6248400" y="1981200"/>
            <a:ext cx="2209800" cy="2308324"/>
          </a:xfrm>
          <a:prstGeom prst="rect">
            <a:avLst/>
          </a:prstGeom>
          <a:noFill/>
        </p:spPr>
        <p:txBody>
          <a:bodyPr wrap="square" rtlCol="0">
            <a:spAutoFit/>
          </a:bodyPr>
          <a:lstStyle/>
          <a:p>
            <a:r>
              <a:rPr lang="en-US" dirty="0" smtClean="0"/>
              <a:t>Check</a:t>
            </a:r>
          </a:p>
          <a:p>
            <a:pPr>
              <a:buFont typeface="Arial" pitchFamily="34" charset="0"/>
              <a:buChar char="•"/>
            </a:pPr>
            <a:r>
              <a:rPr lang="en-US" dirty="0" smtClean="0"/>
              <a:t>assumed</a:t>
            </a:r>
          </a:p>
          <a:p>
            <a:pPr>
              <a:buFont typeface="Arial" pitchFamily="34" charset="0"/>
              <a:buChar char="•"/>
            </a:pPr>
            <a:r>
              <a:rPr lang="en-US" dirty="0" smtClean="0"/>
              <a:t> 47*.53 ≥10</a:t>
            </a:r>
          </a:p>
          <a:p>
            <a:pPr>
              <a:buFont typeface="Arial" pitchFamily="34" charset="0"/>
              <a:buChar char="•"/>
            </a:pPr>
            <a:r>
              <a:rPr lang="en-US" dirty="0" smtClean="0"/>
              <a:t>47(1-.47) ≥10 </a:t>
            </a:r>
          </a:p>
          <a:p>
            <a:pPr>
              <a:buFont typeface="Arial" pitchFamily="34" charset="0"/>
              <a:buChar char="•"/>
            </a:pPr>
            <a:r>
              <a:rPr lang="en-US" dirty="0" smtClean="0"/>
              <a:t>48*.4 ≥10</a:t>
            </a:r>
          </a:p>
          <a:p>
            <a:pPr>
              <a:buFont typeface="Arial" pitchFamily="34" charset="0"/>
              <a:buChar char="•"/>
            </a:pPr>
            <a:r>
              <a:rPr lang="en-US" dirty="0" smtClean="0"/>
              <a:t>48(1-.6) ≥10 </a:t>
            </a:r>
          </a:p>
          <a:p>
            <a:pPr>
              <a:buFont typeface="Arial" pitchFamily="34" charset="0"/>
              <a:buChar char="•"/>
            </a:pPr>
            <a:r>
              <a:rPr lang="en-US" dirty="0" smtClean="0"/>
              <a:t>Pop. School ≥10*47 </a:t>
            </a:r>
          </a:p>
          <a:p>
            <a:pPr>
              <a:buFont typeface="Arial" pitchFamily="34" charset="0"/>
              <a:buChar char="•"/>
            </a:pPr>
            <a:r>
              <a:rPr lang="en-US" dirty="0" smtClean="0"/>
              <a:t>Pop Mall ≥10*48</a:t>
            </a:r>
          </a:p>
        </p:txBody>
      </p:sp>
      <p:sp>
        <p:nvSpPr>
          <p:cNvPr id="12" name="TextBox 11"/>
          <p:cNvSpPr txBox="1"/>
          <p:nvPr/>
        </p:nvSpPr>
        <p:spPr>
          <a:xfrm>
            <a:off x="381000" y="4343400"/>
            <a:ext cx="457200" cy="369332"/>
          </a:xfrm>
          <a:prstGeom prst="rect">
            <a:avLst/>
          </a:prstGeom>
          <a:noFill/>
        </p:spPr>
        <p:txBody>
          <a:bodyPr wrap="square" rtlCol="0">
            <a:spAutoFit/>
          </a:bodyPr>
          <a:lstStyle/>
          <a:p>
            <a:r>
              <a:rPr lang="en-US" dirty="0" smtClean="0"/>
              <a:t>Z=</a:t>
            </a:r>
            <a:endParaRPr lang="en-US" dirty="0"/>
          </a:p>
        </p:txBody>
      </p:sp>
      <p:grpSp>
        <p:nvGrpSpPr>
          <p:cNvPr id="19" name="Group 18"/>
          <p:cNvGrpSpPr/>
          <p:nvPr/>
        </p:nvGrpSpPr>
        <p:grpSpPr>
          <a:xfrm>
            <a:off x="914400" y="4343400"/>
            <a:ext cx="1219200" cy="369332"/>
            <a:chOff x="914400" y="4343400"/>
            <a:chExt cx="1219200" cy="369332"/>
          </a:xfrm>
        </p:grpSpPr>
        <p:sp>
          <p:nvSpPr>
            <p:cNvPr id="14" name="TextBox 13"/>
            <p:cNvSpPr txBox="1"/>
            <p:nvPr/>
          </p:nvSpPr>
          <p:spPr>
            <a:xfrm>
              <a:off x="914400" y="4343400"/>
              <a:ext cx="609600" cy="369332"/>
            </a:xfrm>
            <a:prstGeom prst="rect">
              <a:avLst/>
            </a:prstGeom>
            <a:noFill/>
          </p:spPr>
          <p:txBody>
            <a:bodyPr wrap="square" rtlCol="0">
              <a:spAutoFit/>
            </a:bodyPr>
            <a:lstStyle/>
            <a:p>
              <a:r>
                <a:rPr lang="en-US" dirty="0" smtClean="0"/>
                <a:t> </a:t>
              </a:r>
              <a:r>
                <a:rPr lang="en-US" dirty="0" err="1" smtClean="0"/>
                <a:t>p</a:t>
              </a:r>
              <a:r>
                <a:rPr lang="en-US" baseline="-25000" dirty="0" err="1" smtClean="0"/>
                <a:t>s</a:t>
              </a:r>
              <a:r>
                <a:rPr lang="en-US" baseline="-25000" dirty="0" smtClean="0"/>
                <a:t>  </a:t>
              </a:r>
              <a:r>
                <a:rPr lang="en-US" dirty="0" smtClean="0"/>
                <a:t> - </a:t>
              </a:r>
              <a:r>
                <a:rPr lang="en-US" baseline="-25000" dirty="0" smtClean="0"/>
                <a:t>      </a:t>
              </a:r>
              <a:endParaRPr lang="en-US" dirty="0"/>
            </a:p>
          </p:txBody>
        </p:sp>
        <p:sp>
          <p:nvSpPr>
            <p:cNvPr id="15" name="TextBox 14"/>
            <p:cNvSpPr txBox="1"/>
            <p:nvPr/>
          </p:nvSpPr>
          <p:spPr>
            <a:xfrm>
              <a:off x="1447800" y="4343400"/>
              <a:ext cx="685800" cy="369332"/>
            </a:xfrm>
            <a:prstGeom prst="rect">
              <a:avLst/>
            </a:prstGeom>
            <a:noFill/>
          </p:spPr>
          <p:txBody>
            <a:bodyPr wrap="square" rtlCol="0">
              <a:spAutoFit/>
            </a:bodyPr>
            <a:lstStyle/>
            <a:p>
              <a:r>
                <a:rPr lang="en-US" dirty="0" smtClean="0"/>
                <a:t>p</a:t>
              </a:r>
              <a:r>
                <a:rPr lang="en-US" baseline="-25000" dirty="0" smtClean="0"/>
                <a:t>m</a:t>
              </a:r>
              <a:endParaRPr lang="en-US" dirty="0"/>
            </a:p>
          </p:txBody>
        </p:sp>
      </p:grpSp>
      <p:grpSp>
        <p:nvGrpSpPr>
          <p:cNvPr id="18" name="Group 17"/>
          <p:cNvGrpSpPr/>
          <p:nvPr/>
        </p:nvGrpSpPr>
        <p:grpSpPr>
          <a:xfrm>
            <a:off x="990600" y="4278868"/>
            <a:ext cx="990600" cy="369332"/>
            <a:chOff x="990600" y="4267200"/>
            <a:chExt cx="990600" cy="369332"/>
          </a:xfrm>
        </p:grpSpPr>
        <p:sp>
          <p:nvSpPr>
            <p:cNvPr id="16" name="TextBox 15"/>
            <p:cNvSpPr txBox="1"/>
            <p:nvPr/>
          </p:nvSpPr>
          <p:spPr>
            <a:xfrm>
              <a:off x="1524000" y="4267200"/>
              <a:ext cx="457200" cy="369332"/>
            </a:xfrm>
            <a:prstGeom prst="rect">
              <a:avLst/>
            </a:prstGeom>
            <a:noFill/>
          </p:spPr>
          <p:txBody>
            <a:bodyPr wrap="square" rtlCol="0">
              <a:spAutoFit/>
            </a:bodyPr>
            <a:lstStyle/>
            <a:p>
              <a:r>
                <a:rPr lang="en-US" dirty="0" smtClean="0"/>
                <a:t>^</a:t>
              </a:r>
              <a:endParaRPr lang="en-US" dirty="0"/>
            </a:p>
          </p:txBody>
        </p:sp>
        <p:sp>
          <p:nvSpPr>
            <p:cNvPr id="17" name="TextBox 16"/>
            <p:cNvSpPr txBox="1"/>
            <p:nvPr/>
          </p:nvSpPr>
          <p:spPr>
            <a:xfrm>
              <a:off x="990600" y="4267200"/>
              <a:ext cx="457200" cy="369332"/>
            </a:xfrm>
            <a:prstGeom prst="rect">
              <a:avLst/>
            </a:prstGeom>
            <a:noFill/>
          </p:spPr>
          <p:txBody>
            <a:bodyPr wrap="square" rtlCol="0">
              <a:spAutoFit/>
            </a:bodyPr>
            <a:lstStyle/>
            <a:p>
              <a:r>
                <a:rPr lang="en-US" dirty="0" smtClean="0"/>
                <a:t>^</a:t>
              </a:r>
              <a:endParaRPr lang="en-US" dirty="0"/>
            </a:p>
          </p:txBody>
        </p:sp>
      </p:grpSp>
      <p:cxnSp>
        <p:nvCxnSpPr>
          <p:cNvPr id="21" name="Straight Connector 20"/>
          <p:cNvCxnSpPr/>
          <p:nvPr/>
        </p:nvCxnSpPr>
        <p:spPr>
          <a:xfrm>
            <a:off x="838200" y="4724400"/>
            <a:ext cx="1219200" cy="0"/>
          </a:xfrm>
          <a:prstGeom prst="line">
            <a:avLst/>
          </a:prstGeom>
        </p:spPr>
        <p:style>
          <a:lnRef idx="1">
            <a:schemeClr val="dk1"/>
          </a:lnRef>
          <a:fillRef idx="0">
            <a:schemeClr val="dk1"/>
          </a:fillRef>
          <a:effectRef idx="0">
            <a:schemeClr val="dk1"/>
          </a:effectRef>
          <a:fontRef idx="minor">
            <a:schemeClr val="tx1"/>
          </a:fontRef>
        </p:style>
      </p:cxnSp>
      <p:grpSp>
        <p:nvGrpSpPr>
          <p:cNvPr id="25" name="Group 24"/>
          <p:cNvGrpSpPr/>
          <p:nvPr/>
        </p:nvGrpSpPr>
        <p:grpSpPr>
          <a:xfrm>
            <a:off x="685800" y="4876800"/>
            <a:ext cx="1219200" cy="369332"/>
            <a:chOff x="685800" y="4876800"/>
            <a:chExt cx="1219200" cy="369332"/>
          </a:xfrm>
        </p:grpSpPr>
        <p:sp>
          <p:nvSpPr>
            <p:cNvPr id="22" name="TextBox 21"/>
            <p:cNvSpPr txBox="1"/>
            <p:nvPr/>
          </p:nvSpPr>
          <p:spPr>
            <a:xfrm>
              <a:off x="685800" y="4876800"/>
              <a:ext cx="304800" cy="369332"/>
            </a:xfrm>
            <a:prstGeom prst="rect">
              <a:avLst/>
            </a:prstGeom>
            <a:noFill/>
          </p:spPr>
          <p:txBody>
            <a:bodyPr wrap="square" rtlCol="0">
              <a:spAutoFit/>
            </a:bodyPr>
            <a:lstStyle/>
            <a:p>
              <a:r>
                <a:rPr lang="en-US" dirty="0" smtClean="0"/>
                <a:t>√</a:t>
              </a:r>
              <a:endParaRPr lang="en-US" dirty="0"/>
            </a:p>
          </p:txBody>
        </p:sp>
        <p:cxnSp>
          <p:nvCxnSpPr>
            <p:cNvPr id="24" name="Straight Connector 23"/>
            <p:cNvCxnSpPr/>
            <p:nvPr/>
          </p:nvCxnSpPr>
          <p:spPr>
            <a:xfrm rot="5400000" flipH="1" flipV="1">
              <a:off x="1409700" y="4457700"/>
              <a:ext cx="0" cy="990600"/>
            </a:xfrm>
            <a:prstGeom prst="line">
              <a:avLst/>
            </a:prstGeom>
          </p:spPr>
          <p:style>
            <a:lnRef idx="1">
              <a:schemeClr val="dk1"/>
            </a:lnRef>
            <a:fillRef idx="0">
              <a:schemeClr val="dk1"/>
            </a:fillRef>
            <a:effectRef idx="0">
              <a:schemeClr val="dk1"/>
            </a:effectRef>
            <a:fontRef idx="minor">
              <a:schemeClr val="tx1"/>
            </a:fontRef>
          </p:style>
        </p:cxnSp>
      </p:grpSp>
      <p:sp>
        <p:nvSpPr>
          <p:cNvPr id="26" name="TextBox 25"/>
          <p:cNvSpPr txBox="1"/>
          <p:nvPr/>
        </p:nvSpPr>
        <p:spPr>
          <a:xfrm>
            <a:off x="914400" y="5029200"/>
            <a:ext cx="1371600" cy="369332"/>
          </a:xfrm>
          <a:prstGeom prst="rect">
            <a:avLst/>
          </a:prstGeom>
          <a:noFill/>
        </p:spPr>
        <p:txBody>
          <a:bodyPr wrap="square" rtlCol="0">
            <a:spAutoFit/>
          </a:bodyPr>
          <a:lstStyle/>
          <a:p>
            <a:r>
              <a:rPr lang="en-US" dirty="0" smtClean="0"/>
              <a:t>p(1-p)(1/</a:t>
            </a:r>
            <a:endParaRPr lang="en-US" dirty="0"/>
          </a:p>
        </p:txBody>
      </p:sp>
      <p:sp>
        <p:nvSpPr>
          <p:cNvPr id="27" name="TextBox 26"/>
          <p:cNvSpPr txBox="1"/>
          <p:nvPr/>
        </p:nvSpPr>
        <p:spPr>
          <a:xfrm>
            <a:off x="1828800" y="5040868"/>
            <a:ext cx="685800" cy="369332"/>
          </a:xfrm>
          <a:prstGeom prst="rect">
            <a:avLst/>
          </a:prstGeom>
          <a:noFill/>
        </p:spPr>
        <p:txBody>
          <a:bodyPr wrap="square" rtlCol="0">
            <a:spAutoFit/>
          </a:bodyPr>
          <a:lstStyle/>
          <a:p>
            <a:r>
              <a:rPr lang="en-US" dirty="0" smtClean="0"/>
              <a:t>n</a:t>
            </a:r>
            <a:r>
              <a:rPr lang="en-US" baseline="-25000" dirty="0" smtClean="0"/>
              <a:t>s  </a:t>
            </a:r>
            <a:r>
              <a:rPr lang="en-US" dirty="0" smtClean="0"/>
              <a:t> +</a:t>
            </a:r>
            <a:r>
              <a:rPr lang="en-US" baseline="-25000" dirty="0" smtClean="0"/>
              <a:t> </a:t>
            </a:r>
            <a:endParaRPr lang="en-US" dirty="0"/>
          </a:p>
        </p:txBody>
      </p:sp>
      <p:sp>
        <p:nvSpPr>
          <p:cNvPr id="28" name="TextBox 27"/>
          <p:cNvSpPr txBox="1"/>
          <p:nvPr/>
        </p:nvSpPr>
        <p:spPr>
          <a:xfrm>
            <a:off x="2362200" y="5029200"/>
            <a:ext cx="1219200" cy="369332"/>
          </a:xfrm>
          <a:prstGeom prst="rect">
            <a:avLst/>
          </a:prstGeom>
          <a:noFill/>
        </p:spPr>
        <p:txBody>
          <a:bodyPr wrap="square" rtlCol="0">
            <a:spAutoFit/>
          </a:bodyPr>
          <a:lstStyle/>
          <a:p>
            <a:r>
              <a:rPr lang="en-US" dirty="0" smtClean="0"/>
              <a:t>1/ n</a:t>
            </a:r>
            <a:r>
              <a:rPr lang="en-US" baseline="-25000" dirty="0" smtClean="0"/>
              <a:t>m  </a:t>
            </a:r>
            <a:r>
              <a:rPr lang="en-US" dirty="0" smtClean="0"/>
              <a:t>)</a:t>
            </a:r>
            <a:endParaRPr lang="en-US" dirty="0"/>
          </a:p>
        </p:txBody>
      </p:sp>
      <p:sp>
        <p:nvSpPr>
          <p:cNvPr id="30" name="TextBox 29"/>
          <p:cNvSpPr txBox="1"/>
          <p:nvPr/>
        </p:nvSpPr>
        <p:spPr>
          <a:xfrm>
            <a:off x="914400" y="4953000"/>
            <a:ext cx="381000" cy="381000"/>
          </a:xfrm>
          <a:prstGeom prst="rect">
            <a:avLst/>
          </a:prstGeom>
          <a:noFill/>
        </p:spPr>
        <p:txBody>
          <a:bodyPr wrap="square" rtlCol="0">
            <a:spAutoFit/>
          </a:bodyPr>
          <a:lstStyle/>
          <a:p>
            <a:r>
              <a:rPr lang="en-US" dirty="0" smtClean="0"/>
              <a:t>^</a:t>
            </a:r>
            <a:endParaRPr lang="en-US" dirty="0"/>
          </a:p>
        </p:txBody>
      </p:sp>
      <p:sp>
        <p:nvSpPr>
          <p:cNvPr id="31" name="TextBox 30"/>
          <p:cNvSpPr txBox="1"/>
          <p:nvPr/>
        </p:nvSpPr>
        <p:spPr>
          <a:xfrm>
            <a:off x="1295400" y="4953000"/>
            <a:ext cx="381000" cy="381000"/>
          </a:xfrm>
          <a:prstGeom prst="rect">
            <a:avLst/>
          </a:prstGeom>
          <a:noFill/>
        </p:spPr>
        <p:txBody>
          <a:bodyPr wrap="square" rtlCol="0">
            <a:spAutoFit/>
          </a:bodyPr>
          <a:lstStyle/>
          <a:p>
            <a:r>
              <a:rPr lang="en-US" dirty="0" smtClean="0"/>
              <a:t>^</a:t>
            </a:r>
            <a:endParaRPr lang="en-US" dirty="0"/>
          </a:p>
        </p:txBody>
      </p:sp>
      <p:cxnSp>
        <p:nvCxnSpPr>
          <p:cNvPr id="33" name="Straight Connector 32"/>
          <p:cNvCxnSpPr/>
          <p:nvPr/>
        </p:nvCxnSpPr>
        <p:spPr>
          <a:xfrm>
            <a:off x="1905000" y="4953000"/>
            <a:ext cx="1219200" cy="0"/>
          </a:xfrm>
          <a:prstGeom prst="line">
            <a:avLst/>
          </a:prstGeom>
        </p:spPr>
        <p:style>
          <a:lnRef idx="1">
            <a:schemeClr val="dk1"/>
          </a:lnRef>
          <a:fillRef idx="0">
            <a:schemeClr val="dk1"/>
          </a:fillRef>
          <a:effectRef idx="0">
            <a:schemeClr val="dk1"/>
          </a:effectRef>
          <a:fontRef idx="minor">
            <a:schemeClr val="tx1"/>
          </a:fontRef>
        </p:style>
      </p:cxnSp>
      <p:sp>
        <p:nvSpPr>
          <p:cNvPr id="34" name="TextBox 33"/>
          <p:cNvSpPr txBox="1"/>
          <p:nvPr/>
        </p:nvSpPr>
        <p:spPr>
          <a:xfrm>
            <a:off x="3200400" y="4419600"/>
            <a:ext cx="1524000" cy="369332"/>
          </a:xfrm>
          <a:prstGeom prst="rect">
            <a:avLst/>
          </a:prstGeom>
          <a:noFill/>
        </p:spPr>
        <p:txBody>
          <a:bodyPr wrap="square" rtlCol="0">
            <a:spAutoFit/>
          </a:bodyPr>
          <a:lstStyle/>
          <a:p>
            <a:r>
              <a:rPr lang="en-US" dirty="0" smtClean="0"/>
              <a:t>=1.3299</a:t>
            </a:r>
            <a:endParaRPr lang="en-US" dirty="0"/>
          </a:p>
        </p:txBody>
      </p:sp>
      <p:sp>
        <p:nvSpPr>
          <p:cNvPr id="1026" name="Text Box 2"/>
          <p:cNvSpPr txBox="1">
            <a:spLocks noChangeArrowheads="1"/>
          </p:cNvSpPr>
          <p:nvPr/>
        </p:nvSpPr>
        <p:spPr bwMode="auto">
          <a:xfrm>
            <a:off x="2743200" y="2514600"/>
            <a:ext cx="976312" cy="144303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err="1" smtClean="0">
                <a:ln>
                  <a:noFill/>
                </a:ln>
                <a:solidFill>
                  <a:schemeClr val="tx1"/>
                </a:solidFill>
                <a:effectLst/>
                <a:latin typeface="Calibri" pitchFamily="34" charset="0"/>
              </a:rPr>
              <a:t>x</a:t>
            </a:r>
            <a:r>
              <a:rPr kumimoji="0" lang="en-US" sz="1600" b="0" i="0" u="none" strike="noStrike" cap="none" normalizeH="0" baseline="-25000" dirty="0" err="1" smtClean="0">
                <a:ln>
                  <a:noFill/>
                </a:ln>
                <a:solidFill>
                  <a:schemeClr val="tx1"/>
                </a:solidFill>
                <a:effectLst/>
                <a:latin typeface="Calibri" pitchFamily="34" charset="0"/>
              </a:rPr>
              <a:t>s</a:t>
            </a:r>
            <a:r>
              <a:rPr kumimoji="0" lang="en-US" sz="1600" b="0" i="0" u="none" strike="noStrike" cap="none" normalizeH="0" baseline="-25000" dirty="0" smtClean="0">
                <a:ln>
                  <a:noFill/>
                </a:ln>
                <a:solidFill>
                  <a:schemeClr val="tx1"/>
                </a:solidFill>
                <a:effectLst/>
                <a:latin typeface="Calibri" pitchFamily="34" charset="0"/>
              </a:rPr>
              <a:t> </a:t>
            </a:r>
            <a:r>
              <a:rPr kumimoji="0" lang="en-US" sz="1600" b="0" i="0" u="none" strike="noStrike" cap="none" normalizeH="0" baseline="0" dirty="0" smtClean="0">
                <a:ln>
                  <a:noFill/>
                </a:ln>
                <a:solidFill>
                  <a:schemeClr val="tx1"/>
                </a:solidFill>
                <a:effectLst/>
                <a:latin typeface="Calibri" pitchFamily="34" charset="0"/>
              </a:rPr>
              <a:t>= 25  </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rPr>
              <a:t>n</a:t>
            </a:r>
            <a:r>
              <a:rPr kumimoji="0" lang="en-US" sz="1600" b="0" i="0" u="none" strike="noStrike" cap="none" normalizeH="0" baseline="-25000" dirty="0" smtClean="0">
                <a:ln>
                  <a:noFill/>
                </a:ln>
                <a:solidFill>
                  <a:schemeClr val="tx1"/>
                </a:solidFill>
                <a:effectLst/>
                <a:latin typeface="Calibri" pitchFamily="34" charset="0"/>
              </a:rPr>
              <a:t>s </a:t>
            </a:r>
            <a:r>
              <a:rPr kumimoji="0" lang="en-US" sz="1600" b="0" i="0" u="none" strike="noStrike" cap="none" normalizeH="0" baseline="0" dirty="0" smtClean="0">
                <a:ln>
                  <a:noFill/>
                </a:ln>
                <a:solidFill>
                  <a:schemeClr val="tx1"/>
                </a:solidFill>
                <a:effectLst/>
                <a:latin typeface="Calibri" pitchFamily="34" charset="0"/>
              </a:rPr>
              <a:t>= 47 </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err="1" smtClean="0">
                <a:ln>
                  <a:noFill/>
                </a:ln>
                <a:solidFill>
                  <a:schemeClr val="tx1"/>
                </a:solidFill>
                <a:effectLst/>
                <a:latin typeface="Calibri" pitchFamily="34" charset="0"/>
              </a:rPr>
              <a:t>x</a:t>
            </a:r>
            <a:r>
              <a:rPr kumimoji="0" lang="en-US" sz="1600" b="0" i="0" u="none" strike="noStrike" cap="none" normalizeH="0" baseline="-25000" dirty="0" err="1" smtClean="0">
                <a:ln>
                  <a:noFill/>
                </a:ln>
                <a:solidFill>
                  <a:schemeClr val="tx1"/>
                </a:solidFill>
                <a:effectLst/>
                <a:latin typeface="Calibri" pitchFamily="34" charset="0"/>
              </a:rPr>
              <a:t>m</a:t>
            </a:r>
            <a:r>
              <a:rPr kumimoji="0" lang="en-US" sz="1600" b="0" i="0" u="none" strike="noStrike" cap="none" normalizeH="0" baseline="-25000" dirty="0" smtClean="0">
                <a:ln>
                  <a:noFill/>
                </a:ln>
                <a:solidFill>
                  <a:schemeClr val="tx1"/>
                </a:solidFill>
                <a:effectLst/>
                <a:latin typeface="Calibri" pitchFamily="34" charset="0"/>
              </a:rPr>
              <a:t> </a:t>
            </a:r>
            <a:r>
              <a:rPr kumimoji="0" lang="en-US" sz="1600" b="0" i="0" u="none" strike="noStrike" cap="none" normalizeH="0" baseline="0" dirty="0" smtClean="0">
                <a:ln>
                  <a:noFill/>
                </a:ln>
                <a:solidFill>
                  <a:schemeClr val="tx1"/>
                </a:solidFill>
                <a:effectLst/>
                <a:latin typeface="Calibri" pitchFamily="34" charset="0"/>
              </a:rPr>
              <a:t>= 19 </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rPr>
              <a:t>n</a:t>
            </a:r>
            <a:r>
              <a:rPr kumimoji="0" lang="en-US" sz="1600" b="0" i="0" u="none" strike="noStrike" cap="none" normalizeH="0" baseline="-25000" dirty="0" smtClean="0">
                <a:ln>
                  <a:noFill/>
                </a:ln>
                <a:solidFill>
                  <a:schemeClr val="tx1"/>
                </a:solidFill>
                <a:effectLst/>
                <a:latin typeface="Calibri" pitchFamily="34" charset="0"/>
              </a:rPr>
              <a:t>m </a:t>
            </a:r>
            <a:r>
              <a:rPr kumimoji="0" lang="en-US" sz="1600" b="0" i="0" u="none" strike="noStrike" cap="none" normalizeH="0" baseline="0" dirty="0" smtClean="0">
                <a:ln>
                  <a:noFill/>
                </a:ln>
                <a:solidFill>
                  <a:schemeClr val="tx1"/>
                </a:solidFill>
                <a:effectLst/>
                <a:latin typeface="Calibri" pitchFamily="34" charset="0"/>
              </a:rPr>
              <a:t>= 48 </a:t>
            </a: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100" b="0" i="0" u="none" strike="noStrike" cap="none" normalizeH="0" baseline="0" dirty="0" smtClean="0">
              <a:ln>
                <a:noFill/>
              </a:ln>
              <a:solidFill>
                <a:schemeClr val="tx1"/>
              </a:solidFill>
              <a:effectLst/>
              <a:latin typeface="Calibri"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100" b="0" i="0" u="none" strike="noStrike" cap="none" normalizeH="0" baseline="0" dirty="0" smtClean="0">
              <a:ln>
                <a:noFill/>
              </a:ln>
              <a:solidFill>
                <a:schemeClr val="tx1"/>
              </a:solidFill>
              <a:effectLst/>
              <a:latin typeface="Calibri"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36" name="TextBox 35"/>
          <p:cNvSpPr txBox="1"/>
          <p:nvPr/>
        </p:nvSpPr>
        <p:spPr>
          <a:xfrm>
            <a:off x="381000" y="5638800"/>
            <a:ext cx="3048000" cy="369332"/>
          </a:xfrm>
          <a:prstGeom prst="rect">
            <a:avLst/>
          </a:prstGeom>
          <a:noFill/>
        </p:spPr>
        <p:txBody>
          <a:bodyPr wrap="square" rtlCol="0">
            <a:spAutoFit/>
          </a:bodyPr>
          <a:lstStyle/>
          <a:p>
            <a:r>
              <a:rPr lang="en-US" dirty="0" smtClean="0"/>
              <a:t>P( Z&gt; 1.3299)= .091</a:t>
            </a:r>
            <a:endParaRPr lang="en-US" dirty="0"/>
          </a:p>
        </p:txBody>
      </p:sp>
      <p:sp>
        <p:nvSpPr>
          <p:cNvPr id="37" name="TextBox 36"/>
          <p:cNvSpPr txBox="1"/>
          <p:nvPr/>
        </p:nvSpPr>
        <p:spPr>
          <a:xfrm>
            <a:off x="4267200" y="4724400"/>
            <a:ext cx="4572000" cy="1200329"/>
          </a:xfrm>
          <a:prstGeom prst="rect">
            <a:avLst/>
          </a:prstGeom>
          <a:noFill/>
        </p:spPr>
        <p:txBody>
          <a:bodyPr wrap="square" rtlCol="0">
            <a:spAutoFit/>
          </a:bodyPr>
          <a:lstStyle/>
          <a:p>
            <a:pPr>
              <a:buFont typeface="Arial" pitchFamily="34" charset="0"/>
              <a:buChar char="•"/>
            </a:pPr>
            <a:r>
              <a:rPr lang="en-US" dirty="0" smtClean="0"/>
              <a:t>We fail to reject H0 because p-value&gt; </a:t>
            </a:r>
            <a:r>
              <a:rPr lang="el-GR" dirty="0" smtClean="0"/>
              <a:t>α</a:t>
            </a:r>
            <a:r>
              <a:rPr lang="en-US" dirty="0" smtClean="0"/>
              <a:t> =.05 </a:t>
            </a:r>
          </a:p>
          <a:p>
            <a:pPr>
              <a:buFont typeface="Arial" pitchFamily="34" charset="0"/>
              <a:buChar char="•"/>
            </a:pPr>
            <a:r>
              <a:rPr lang="en-US" dirty="0" smtClean="0"/>
              <a:t>We have sufficient evidence that the proportion of hats with brims being straight in school is equal to the proportion in the mall</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In our first test, we found that the proportion of hats that have brims that are worn frontwards is greater than .5, meaning that more people wear their hats frontwards. In our second test we found that the most common type of hat to be worn is a professional sports team, followed by company hats, and then college and other being about equal, both in school and the mall, which did not fit the expected distribution. In our third test we found that the proportion of hats being worn that have brims that are straight is not significantly different than in the mall. </a:t>
            </a:r>
          </a:p>
          <a:p>
            <a:endParaRPr lang="en-US" dirty="0" smtClean="0"/>
          </a:p>
          <a:p>
            <a:r>
              <a:rPr lang="en-US" dirty="0" smtClean="0"/>
              <a:t>We have found that most hats worn have brims.  We have found that the number of hats with straight brims in school is not significantly different that hats with straight brims worn in the mall. We have also noticed in school that straight brims are more popular meanwhile in the mall bent brims appear to be more popular. Also both in school and the mall more frontwards hats to backwards hats seem to be worn; roughly having a proportion of 2:1, meaning that it is more popular to wear a hat frontwards. </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 to Population</a:t>
            </a:r>
            <a:endParaRPr lang="en-US" dirty="0"/>
          </a:p>
        </p:txBody>
      </p:sp>
      <p:sp>
        <p:nvSpPr>
          <p:cNvPr id="3" name="Content Placeholder 2"/>
          <p:cNvSpPr>
            <a:spLocks noGrp="1"/>
          </p:cNvSpPr>
          <p:nvPr>
            <p:ph idx="1"/>
          </p:nvPr>
        </p:nvSpPr>
        <p:spPr/>
        <p:txBody>
          <a:bodyPr/>
          <a:lstStyle/>
          <a:p>
            <a:pPr lvl="0"/>
            <a:r>
              <a:rPr lang="en-US" dirty="0" smtClean="0"/>
              <a:t>Most hats have brims</a:t>
            </a:r>
          </a:p>
          <a:p>
            <a:pPr lvl="0"/>
            <a:r>
              <a:rPr lang="en-US" dirty="0" smtClean="0"/>
              <a:t>More hats are worn frontwards than backwards </a:t>
            </a:r>
          </a:p>
          <a:p>
            <a:pPr lvl="0"/>
            <a:r>
              <a:rPr lang="en-US" dirty="0" smtClean="0"/>
              <a:t>Professional sports teams hats are the most popular and then company hats </a:t>
            </a:r>
          </a:p>
          <a:p>
            <a:pPr lvl="0"/>
            <a:r>
              <a:rPr lang="en-US" dirty="0" smtClean="0"/>
              <a:t>The least popular types of hats are college and other </a:t>
            </a:r>
          </a:p>
          <a:p>
            <a:pPr lvl="0"/>
            <a:r>
              <a:rPr lang="en-US" dirty="0" smtClean="0"/>
              <a:t>The number of straight brims roughly equals the number of bent brims </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Bias/Error</a:t>
            </a:r>
            <a:endParaRPr lang="en-US" dirty="0"/>
          </a:p>
        </p:txBody>
      </p:sp>
      <p:sp>
        <p:nvSpPr>
          <p:cNvPr id="3" name="Content Placeholder 2"/>
          <p:cNvSpPr>
            <a:spLocks noGrp="1"/>
          </p:cNvSpPr>
          <p:nvPr>
            <p:ph idx="1"/>
          </p:nvPr>
        </p:nvSpPr>
        <p:spPr/>
        <p:txBody>
          <a:bodyPr/>
          <a:lstStyle/>
          <a:p>
            <a:pPr lvl="0"/>
            <a:r>
              <a:rPr lang="en-US" dirty="0" smtClean="0"/>
              <a:t>Only surveyed in school one day </a:t>
            </a:r>
          </a:p>
          <a:p>
            <a:pPr lvl="0"/>
            <a:r>
              <a:rPr lang="en-US" dirty="0" smtClean="0"/>
              <a:t>Only surveyed one school</a:t>
            </a:r>
          </a:p>
          <a:p>
            <a:pPr lvl="0"/>
            <a:r>
              <a:rPr lang="en-US" dirty="0" smtClean="0"/>
              <a:t>Mainly surveyed youth so didn’t get the styles of older people </a:t>
            </a:r>
          </a:p>
          <a:p>
            <a:pPr lvl="0"/>
            <a:r>
              <a:rPr lang="en-US" dirty="0" smtClean="0"/>
              <a:t>Surveyed areas near professional sports teams </a:t>
            </a:r>
          </a:p>
          <a:p>
            <a:pPr lvl="0"/>
            <a:r>
              <a:rPr lang="en-US" dirty="0" smtClean="0"/>
              <a:t>Only surveyed in the mall one day  </a:t>
            </a:r>
          </a:p>
          <a:p>
            <a:pPr lvl="0"/>
            <a:r>
              <a:rPr lang="en-US" dirty="0" smtClean="0"/>
              <a:t>Only surveyed one public place</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Personal Conclusions</a:t>
            </a:r>
            <a:endParaRPr lang="en-US" dirty="0"/>
          </a:p>
        </p:txBody>
      </p:sp>
      <p:sp>
        <p:nvSpPr>
          <p:cNvPr id="3" name="Content Placeholder 2"/>
          <p:cNvSpPr>
            <a:spLocks noGrp="1"/>
          </p:cNvSpPr>
          <p:nvPr>
            <p:ph idx="1"/>
          </p:nvPr>
        </p:nvSpPr>
        <p:spPr/>
        <p:txBody>
          <a:bodyPr/>
          <a:lstStyle/>
          <a:p>
            <a:r>
              <a:rPr lang="en-US" dirty="0" smtClean="0"/>
              <a:t>	</a:t>
            </a:r>
            <a:r>
              <a:rPr lang="en-US" dirty="0" smtClean="0"/>
              <a:t>We </a:t>
            </a:r>
            <a:r>
              <a:rPr lang="en-US" dirty="0" smtClean="0"/>
              <a:t>feel that this was an interesting project. I do not feel that our results were that in-accurate but I do think to improve it we could take samples from multiple schools and public places over many days. I feel if we did that we would get accurate results. But overall, I enjoyed this project and think we did a good job. </a:t>
            </a:r>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 of Data/Research</a:t>
            </a:r>
            <a:endParaRPr lang="en-US" dirty="0"/>
          </a:p>
        </p:txBody>
      </p:sp>
      <p:sp>
        <p:nvSpPr>
          <p:cNvPr id="3" name="Content Placeholder 2"/>
          <p:cNvSpPr>
            <a:spLocks noGrp="1"/>
          </p:cNvSpPr>
          <p:nvPr>
            <p:ph idx="1"/>
          </p:nvPr>
        </p:nvSpPr>
        <p:spPr/>
        <p:txBody>
          <a:bodyPr/>
          <a:lstStyle/>
          <a:p>
            <a:pPr lvl="0"/>
            <a:r>
              <a:rPr lang="en-US" dirty="0" smtClean="0"/>
              <a:t> Central Bucks High School South </a:t>
            </a:r>
          </a:p>
          <a:p>
            <a:pPr lvl="0"/>
            <a:r>
              <a:rPr lang="en-US" dirty="0" smtClean="0"/>
              <a:t>Montgomery Mall of Montgomery County, PA </a:t>
            </a:r>
          </a:p>
          <a:p>
            <a:pPr lvl="0"/>
            <a:r>
              <a:rPr lang="en-US" u="sng" dirty="0" smtClean="0">
                <a:hlinkClick r:id="rId2"/>
              </a:rPr>
              <a:t>http://en.wikipedia.org/wiki/Baseball_caps</a:t>
            </a:r>
            <a:r>
              <a:rPr lang="en-US" dirty="0" smtClean="0"/>
              <a:t> </a:t>
            </a:r>
          </a:p>
          <a:p>
            <a:pPr lvl="0"/>
            <a:r>
              <a:rPr lang="en-US" u="sng" dirty="0" smtClean="0">
                <a:hlinkClick r:id="rId3"/>
              </a:rPr>
              <a:t>http://www.hatsuk.com/hatsuk/hatsukhtml/bible/history.htm</a:t>
            </a:r>
            <a:r>
              <a:rPr lang="en-US" dirty="0" smtClean="0"/>
              <a:t>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Hats Research</a:t>
            </a:r>
            <a:endParaRPr lang="en-US" dirty="0"/>
          </a:p>
        </p:txBody>
      </p:sp>
      <p:sp>
        <p:nvSpPr>
          <p:cNvPr id="3" name="Content Placeholder 2"/>
          <p:cNvSpPr>
            <a:spLocks noGrp="1"/>
          </p:cNvSpPr>
          <p:nvPr>
            <p:ph idx="1"/>
          </p:nvPr>
        </p:nvSpPr>
        <p:spPr/>
        <p:txBody>
          <a:bodyPr>
            <a:normAutofit lnSpcReduction="10000"/>
          </a:bodyPr>
          <a:lstStyle/>
          <a:p>
            <a:r>
              <a:rPr lang="en-US" dirty="0" smtClean="0"/>
              <a:t>We wanted to see and study how people wear hats, which style they wore their hat in (frontwards or backwards), the team or company the hat represents, and if the brim of the hat is bent or left straight</a:t>
            </a:r>
          </a:p>
          <a:p>
            <a:r>
              <a:rPr lang="en-US" dirty="0" smtClean="0"/>
              <a:t>Using this we wanted to compare if hats in schools are different styles than what is commonly seen in public </a:t>
            </a:r>
          </a:p>
          <a:p>
            <a:r>
              <a:rPr lang="en-US" dirty="0" smtClean="0"/>
              <a:t>Overall we wanted to see what style is most popular</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Collection Procedure</a:t>
            </a:r>
            <a:endParaRPr lang="en-US" dirty="0"/>
          </a:p>
        </p:txBody>
      </p:sp>
      <p:sp>
        <p:nvSpPr>
          <p:cNvPr id="3" name="Content Placeholder 2"/>
          <p:cNvSpPr>
            <a:spLocks noGrp="1"/>
          </p:cNvSpPr>
          <p:nvPr>
            <p:ph idx="1"/>
          </p:nvPr>
        </p:nvSpPr>
        <p:spPr/>
        <p:txBody>
          <a:bodyPr/>
          <a:lstStyle/>
          <a:p>
            <a:r>
              <a:rPr lang="en-US" dirty="0" smtClean="0"/>
              <a:t>All hats in school seen on the day we record data will be recorded and then on the weekend we will go to the mall and record every 3</a:t>
            </a:r>
            <a:r>
              <a:rPr lang="en-US" baseline="30000" dirty="0" smtClean="0"/>
              <a:t>rd</a:t>
            </a:r>
            <a:r>
              <a:rPr lang="en-US" dirty="0" smtClean="0"/>
              <a:t> person we see with a hat.  The categories we will use: if the person has the hat on frontwards or backwards.  Also what team or company the hat represents, and whether the brim of the hat is straight or bent.</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of the Hat</a:t>
            </a:r>
            <a:endParaRPr lang="en-US" dirty="0"/>
          </a:p>
        </p:txBody>
      </p:sp>
      <p:sp>
        <p:nvSpPr>
          <p:cNvPr id="3" name="Content Placeholder 2"/>
          <p:cNvSpPr>
            <a:spLocks noGrp="1"/>
          </p:cNvSpPr>
          <p:nvPr>
            <p:ph idx="1"/>
          </p:nvPr>
        </p:nvSpPr>
        <p:spPr>
          <a:xfrm>
            <a:off x="457200" y="1775191"/>
            <a:ext cx="4114800" cy="4625609"/>
          </a:xfrm>
        </p:spPr>
        <p:txBody>
          <a:bodyPr>
            <a:normAutofit fontScale="92500" lnSpcReduction="10000"/>
          </a:bodyPr>
          <a:lstStyle/>
          <a:p>
            <a:r>
              <a:rPr lang="en-US" dirty="0" smtClean="0"/>
              <a:t>The hat dates back to ancient Greece and Rome when hats were given to slaves who earned their freedom</a:t>
            </a:r>
          </a:p>
          <a:p>
            <a:r>
              <a:rPr lang="en-US" dirty="0" smtClean="0"/>
              <a:t>Worn for religious reasons, covering from weather, safety, and as a fashion accessory</a:t>
            </a:r>
          </a:p>
          <a:p>
            <a:endParaRPr lang="en-US" dirty="0" smtClean="0"/>
          </a:p>
          <a:p>
            <a:endParaRPr lang="en-US" dirty="0"/>
          </a:p>
        </p:txBody>
      </p:sp>
      <p:pic>
        <p:nvPicPr>
          <p:cNvPr id="2050" name="Picture 2" descr="An example of the hats of the era">
            <a:hlinkClick r:id="rId2"/>
          </p:cNvPr>
          <p:cNvPicPr>
            <a:picLocks noChangeAspect="1" noChangeArrowheads="1"/>
          </p:cNvPicPr>
          <p:nvPr/>
        </p:nvPicPr>
        <p:blipFill>
          <a:blip r:embed="rId3" cstate="print"/>
          <a:srcRect/>
          <a:stretch>
            <a:fillRect/>
          </a:stretch>
        </p:blipFill>
        <p:spPr bwMode="auto">
          <a:xfrm>
            <a:off x="5029200" y="1600200"/>
            <a:ext cx="3731403" cy="2590800"/>
          </a:xfrm>
          <a:prstGeom prst="rect">
            <a:avLst/>
          </a:prstGeom>
          <a:noFill/>
        </p:spPr>
      </p:pic>
      <p:pic>
        <p:nvPicPr>
          <p:cNvPr id="2052" name="Picture 4" descr="An example of ancient Greek jewelry">
            <a:hlinkClick r:id="rId4"/>
          </p:cNvPr>
          <p:cNvPicPr>
            <a:picLocks noChangeAspect="1" noChangeArrowheads="1"/>
          </p:cNvPicPr>
          <p:nvPr/>
        </p:nvPicPr>
        <p:blipFill>
          <a:blip r:embed="rId5" cstate="print">
            <a:clrChange>
              <a:clrFrom>
                <a:srgbClr val="1D1D81"/>
              </a:clrFrom>
              <a:clrTo>
                <a:srgbClr val="1D1D81">
                  <a:alpha val="0"/>
                </a:srgbClr>
              </a:clrTo>
            </a:clrChange>
          </a:blip>
          <a:srcRect/>
          <a:stretch>
            <a:fillRect/>
          </a:stretch>
        </p:blipFill>
        <p:spPr bwMode="auto">
          <a:xfrm>
            <a:off x="5410200" y="4133849"/>
            <a:ext cx="3167617" cy="2724151"/>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of the Hat</a:t>
            </a:r>
            <a:endParaRPr lang="en-US" dirty="0"/>
          </a:p>
        </p:txBody>
      </p:sp>
      <p:sp>
        <p:nvSpPr>
          <p:cNvPr id="3" name="Content Placeholder 2"/>
          <p:cNvSpPr>
            <a:spLocks noGrp="1"/>
          </p:cNvSpPr>
          <p:nvPr>
            <p:ph idx="1"/>
          </p:nvPr>
        </p:nvSpPr>
        <p:spPr>
          <a:xfrm>
            <a:off x="457200" y="1775191"/>
            <a:ext cx="4114800" cy="4625609"/>
          </a:xfrm>
        </p:spPr>
        <p:txBody>
          <a:bodyPr>
            <a:normAutofit fontScale="85000" lnSpcReduction="10000"/>
          </a:bodyPr>
          <a:lstStyle/>
          <a:p>
            <a:r>
              <a:rPr lang="en-US" dirty="0" smtClean="0"/>
              <a:t>1860 the modern rounded baseball cap was created </a:t>
            </a:r>
          </a:p>
          <a:p>
            <a:r>
              <a:rPr lang="en-US" dirty="0" smtClean="0"/>
              <a:t>Colorado 1865, the 10 gallon hat was created</a:t>
            </a:r>
          </a:p>
          <a:p>
            <a:r>
              <a:rPr lang="en-US" dirty="0" smtClean="0"/>
              <a:t>1900 the Brooklyn style cap became popular</a:t>
            </a:r>
          </a:p>
          <a:p>
            <a:r>
              <a:rPr lang="en-US" dirty="0" smtClean="0"/>
              <a:t>The bill or brim was designed to protect player's eyes from the sun</a:t>
            </a:r>
            <a:endParaRPr lang="en-US" dirty="0"/>
          </a:p>
        </p:txBody>
      </p:sp>
      <p:pic>
        <p:nvPicPr>
          <p:cNvPr id="1026" name="Picture 2" descr="http://ecx.images-amazon.com/images/I/41FNTy8zUfL.jpg"/>
          <p:cNvPicPr>
            <a:picLocks noChangeAspect="1" noChangeArrowheads="1"/>
          </p:cNvPicPr>
          <p:nvPr/>
        </p:nvPicPr>
        <p:blipFill>
          <a:blip r:embed="rId2" cstate="print"/>
          <a:srcRect t="16000" b="14667"/>
          <a:stretch>
            <a:fillRect/>
          </a:stretch>
        </p:blipFill>
        <p:spPr bwMode="auto">
          <a:xfrm>
            <a:off x="5562600" y="1676400"/>
            <a:ext cx="2857500" cy="1981200"/>
          </a:xfrm>
          <a:prstGeom prst="rect">
            <a:avLst/>
          </a:prstGeom>
          <a:noFill/>
        </p:spPr>
      </p:pic>
      <p:pic>
        <p:nvPicPr>
          <p:cNvPr id="1028" name="Picture 4" descr="http://thumbnail.image.rakuten.co.jp/@0_mall/crues/cabinet/newera/newera_ny_01a.jpg"/>
          <p:cNvPicPr>
            <a:picLocks noChangeAspect="1" noChangeArrowheads="1"/>
          </p:cNvPicPr>
          <p:nvPr/>
        </p:nvPicPr>
        <p:blipFill>
          <a:blip r:embed="rId3" cstate="print"/>
          <a:srcRect/>
          <a:stretch>
            <a:fillRect/>
          </a:stretch>
        </p:blipFill>
        <p:spPr bwMode="auto">
          <a:xfrm>
            <a:off x="5791200" y="4191000"/>
            <a:ext cx="2667000" cy="21336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Front </a:t>
            </a:r>
            <a:r>
              <a:rPr lang="en-US" dirty="0" err="1" smtClean="0"/>
              <a:t>vs</a:t>
            </a:r>
            <a:r>
              <a:rPr lang="en-US" dirty="0" smtClean="0"/>
              <a:t> Back</a:t>
            </a:r>
            <a:endParaRPr lang="en-US" dirty="0"/>
          </a:p>
        </p:txBody>
      </p:sp>
      <p:sp>
        <p:nvSpPr>
          <p:cNvPr id="3" name="Content Placeholder 2"/>
          <p:cNvSpPr>
            <a:spLocks noGrp="1"/>
          </p:cNvSpPr>
          <p:nvPr>
            <p:ph idx="1"/>
          </p:nvPr>
        </p:nvSpPr>
        <p:spPr>
          <a:xfrm>
            <a:off x="457200" y="1775191"/>
            <a:ext cx="4572000" cy="4625609"/>
          </a:xfrm>
        </p:spPr>
        <p:txBody>
          <a:bodyPr/>
          <a:lstStyle/>
          <a:p>
            <a:r>
              <a:rPr lang="en-US" dirty="0" smtClean="0"/>
              <a:t>The number of people wearing hats backwards is greater in school than in the mall</a:t>
            </a:r>
          </a:p>
          <a:p>
            <a:r>
              <a:rPr lang="en-US" dirty="0" smtClean="0"/>
              <a:t>Overall about 2/3</a:t>
            </a:r>
            <a:r>
              <a:rPr lang="en-US" baseline="30000" dirty="0" smtClean="0"/>
              <a:t>rds</a:t>
            </a:r>
            <a:r>
              <a:rPr lang="en-US" dirty="0" smtClean="0"/>
              <a:t> of people wear their hat frontwards</a:t>
            </a:r>
            <a:endParaRPr lang="en-US" dirty="0"/>
          </a:p>
        </p:txBody>
      </p:sp>
      <p:graphicFrame>
        <p:nvGraphicFramePr>
          <p:cNvPr id="7" name="Chart 6"/>
          <p:cNvGraphicFramePr/>
          <p:nvPr/>
        </p:nvGraphicFramePr>
        <p:xfrm>
          <a:off x="5562600" y="4114800"/>
          <a:ext cx="3581400" cy="29718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hart 7"/>
          <p:cNvGraphicFramePr/>
          <p:nvPr/>
        </p:nvGraphicFramePr>
        <p:xfrm>
          <a:off x="5791200" y="1371600"/>
          <a:ext cx="4648200" cy="2971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p:cNvGraphicFramePr/>
          <p:nvPr/>
        </p:nvGraphicFramePr>
        <p:xfrm>
          <a:off x="3657600" y="1371600"/>
          <a:ext cx="4800600" cy="304800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Team/Company/Other</a:t>
            </a:r>
            <a:endParaRPr lang="en-US" dirty="0"/>
          </a:p>
        </p:txBody>
      </p:sp>
      <p:sp>
        <p:nvSpPr>
          <p:cNvPr id="3" name="Content Placeholder 2"/>
          <p:cNvSpPr>
            <a:spLocks noGrp="1"/>
          </p:cNvSpPr>
          <p:nvPr>
            <p:ph idx="1"/>
          </p:nvPr>
        </p:nvSpPr>
        <p:spPr>
          <a:xfrm>
            <a:off x="457200" y="1775191"/>
            <a:ext cx="4114800" cy="4625609"/>
          </a:xfrm>
        </p:spPr>
        <p:txBody>
          <a:bodyPr/>
          <a:lstStyle/>
          <a:p>
            <a:r>
              <a:rPr lang="en-US" dirty="0" smtClean="0"/>
              <a:t>In both locations the number of professional hats was much greater than all other categories</a:t>
            </a:r>
          </a:p>
          <a:p>
            <a:r>
              <a:rPr lang="en-US" dirty="0" smtClean="0"/>
              <a:t>Fewer college hats were found in the mall</a:t>
            </a:r>
            <a:endParaRPr lang="en-US" dirty="0"/>
          </a:p>
        </p:txBody>
      </p:sp>
      <p:graphicFrame>
        <p:nvGraphicFramePr>
          <p:cNvPr id="4" name="Chart 3"/>
          <p:cNvGraphicFramePr/>
          <p:nvPr/>
        </p:nvGraphicFramePr>
        <p:xfrm>
          <a:off x="4572000" y="1600200"/>
          <a:ext cx="4572000"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p:nvPr/>
        </p:nvGraphicFramePr>
        <p:xfrm>
          <a:off x="4572000" y="4114800"/>
          <a:ext cx="4572000"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7010400" y="2057400"/>
            <a:ext cx="609600" cy="238527"/>
          </a:xfrm>
          <a:prstGeom prst="rect">
            <a:avLst/>
          </a:prstGeom>
          <a:solidFill>
            <a:schemeClr val="bg1"/>
          </a:solidFill>
        </p:spPr>
        <p:txBody>
          <a:bodyPr wrap="square" rtlCol="0">
            <a:spAutoFit/>
          </a:bodyPr>
          <a:lstStyle/>
          <a:p>
            <a:r>
              <a:rPr lang="en-US" sz="950" dirty="0" smtClean="0"/>
              <a:t>mall</a:t>
            </a:r>
            <a:endParaRPr lang="en-US" sz="95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Bent </a:t>
            </a:r>
            <a:r>
              <a:rPr lang="en-US" dirty="0" err="1" smtClean="0"/>
              <a:t>vs</a:t>
            </a:r>
            <a:r>
              <a:rPr lang="en-US" dirty="0" smtClean="0"/>
              <a:t> Straight Brim</a:t>
            </a:r>
            <a:endParaRPr lang="en-US" dirty="0"/>
          </a:p>
        </p:txBody>
      </p:sp>
      <p:sp>
        <p:nvSpPr>
          <p:cNvPr id="3" name="Content Placeholder 2"/>
          <p:cNvSpPr>
            <a:spLocks noGrp="1"/>
          </p:cNvSpPr>
          <p:nvPr>
            <p:ph idx="1"/>
          </p:nvPr>
        </p:nvSpPr>
        <p:spPr>
          <a:xfrm>
            <a:off x="457200" y="1775191"/>
            <a:ext cx="4114800" cy="4625609"/>
          </a:xfrm>
        </p:spPr>
        <p:txBody>
          <a:bodyPr/>
          <a:lstStyle/>
          <a:p>
            <a:r>
              <a:rPr lang="en-US" dirty="0" smtClean="0"/>
              <a:t>In school the ratio was almost even</a:t>
            </a:r>
          </a:p>
          <a:p>
            <a:r>
              <a:rPr lang="en-US" dirty="0" smtClean="0"/>
              <a:t>In the mall there was 10 more people with bent brims then straight brims</a:t>
            </a:r>
            <a:endParaRPr lang="en-US" dirty="0"/>
          </a:p>
        </p:txBody>
      </p:sp>
      <p:graphicFrame>
        <p:nvGraphicFramePr>
          <p:cNvPr id="4" name="Chart 3"/>
          <p:cNvGraphicFramePr/>
          <p:nvPr/>
        </p:nvGraphicFramePr>
        <p:xfrm>
          <a:off x="4876800" y="2057400"/>
          <a:ext cx="4114800" cy="40386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Frontwards </a:t>
            </a:r>
            <a:endParaRPr lang="en-US" dirty="0"/>
          </a:p>
        </p:txBody>
      </p:sp>
      <p:sp>
        <p:nvSpPr>
          <p:cNvPr id="3" name="Content Placeholder 2"/>
          <p:cNvSpPr>
            <a:spLocks noGrp="1"/>
          </p:cNvSpPr>
          <p:nvPr>
            <p:ph idx="1"/>
          </p:nvPr>
        </p:nvSpPr>
        <p:spPr>
          <a:xfrm>
            <a:off x="457200" y="1775191"/>
            <a:ext cx="8229600" cy="815609"/>
          </a:xfrm>
        </p:spPr>
        <p:txBody>
          <a:bodyPr>
            <a:normAutofit/>
          </a:bodyPr>
          <a:lstStyle/>
          <a:p>
            <a:r>
              <a:rPr lang="en-US" sz="1800" dirty="0" smtClean="0"/>
              <a:t>1 prop Z test </a:t>
            </a:r>
          </a:p>
          <a:p>
            <a:r>
              <a:rPr lang="en-US" sz="1800" dirty="0" smtClean="0"/>
              <a:t>Proportion of frontwards hats over hats with brims</a:t>
            </a:r>
            <a:endParaRPr lang="en-US" sz="1800" dirty="0"/>
          </a:p>
        </p:txBody>
      </p:sp>
      <p:sp>
        <p:nvSpPr>
          <p:cNvPr id="4" name="TextBox 3"/>
          <p:cNvSpPr txBox="1"/>
          <p:nvPr/>
        </p:nvSpPr>
        <p:spPr>
          <a:xfrm>
            <a:off x="228600" y="2743200"/>
            <a:ext cx="3276600" cy="1477328"/>
          </a:xfrm>
          <a:prstGeom prst="rect">
            <a:avLst/>
          </a:prstGeom>
          <a:noFill/>
        </p:spPr>
        <p:txBody>
          <a:bodyPr wrap="square" rtlCol="0">
            <a:spAutoFit/>
          </a:bodyPr>
          <a:lstStyle/>
          <a:p>
            <a:r>
              <a:rPr lang="en-US" dirty="0" smtClean="0"/>
              <a:t>State </a:t>
            </a:r>
          </a:p>
          <a:p>
            <a:pPr>
              <a:buFont typeface="Arial" pitchFamily="34" charset="0"/>
              <a:buChar char="•"/>
            </a:pPr>
            <a:r>
              <a:rPr lang="en-US" dirty="0"/>
              <a:t> </a:t>
            </a:r>
            <a:r>
              <a:rPr lang="en-US" dirty="0" smtClean="0"/>
              <a:t>n*p≥10 </a:t>
            </a:r>
          </a:p>
          <a:p>
            <a:pPr>
              <a:buFont typeface="Arial" pitchFamily="34" charset="0"/>
              <a:buChar char="•"/>
            </a:pPr>
            <a:r>
              <a:rPr lang="en-US" dirty="0" smtClean="0"/>
              <a:t>n*(1-p)≥10 </a:t>
            </a:r>
          </a:p>
          <a:p>
            <a:pPr>
              <a:buFont typeface="Arial" pitchFamily="34" charset="0"/>
              <a:buChar char="•"/>
            </a:pPr>
            <a:r>
              <a:rPr lang="en-US" dirty="0" smtClean="0"/>
              <a:t>SRS </a:t>
            </a:r>
          </a:p>
          <a:p>
            <a:pPr>
              <a:buFont typeface="Arial" pitchFamily="34" charset="0"/>
              <a:buChar char="•"/>
            </a:pPr>
            <a:r>
              <a:rPr lang="en-US" dirty="0" smtClean="0"/>
              <a:t>Large pop. ≥10*n</a:t>
            </a:r>
            <a:endParaRPr lang="en-US" dirty="0"/>
          </a:p>
        </p:txBody>
      </p:sp>
      <p:sp>
        <p:nvSpPr>
          <p:cNvPr id="5" name="TextBox 4"/>
          <p:cNvSpPr txBox="1"/>
          <p:nvPr/>
        </p:nvSpPr>
        <p:spPr>
          <a:xfrm>
            <a:off x="2362200" y="2743200"/>
            <a:ext cx="2286000" cy="1477328"/>
          </a:xfrm>
          <a:prstGeom prst="rect">
            <a:avLst/>
          </a:prstGeom>
          <a:noFill/>
        </p:spPr>
        <p:txBody>
          <a:bodyPr wrap="square" rtlCol="0">
            <a:spAutoFit/>
          </a:bodyPr>
          <a:lstStyle/>
          <a:p>
            <a:r>
              <a:rPr lang="en-US" dirty="0" smtClean="0"/>
              <a:t>Check</a:t>
            </a:r>
          </a:p>
          <a:p>
            <a:pPr>
              <a:buFont typeface="Arial" pitchFamily="34" charset="0"/>
              <a:buChar char="•"/>
            </a:pPr>
            <a:r>
              <a:rPr lang="en-US" dirty="0"/>
              <a:t> </a:t>
            </a:r>
            <a:r>
              <a:rPr lang="en-US" dirty="0" smtClean="0"/>
              <a:t>95*.5≥10 </a:t>
            </a:r>
          </a:p>
          <a:p>
            <a:pPr>
              <a:buFont typeface="Arial" pitchFamily="34" charset="0"/>
              <a:buChar char="•"/>
            </a:pPr>
            <a:r>
              <a:rPr lang="en-US" dirty="0" smtClean="0"/>
              <a:t>95*(1-.5)≥10 </a:t>
            </a:r>
          </a:p>
          <a:p>
            <a:pPr>
              <a:buFont typeface="Arial" pitchFamily="34" charset="0"/>
              <a:buChar char="•"/>
            </a:pPr>
            <a:r>
              <a:rPr lang="en-US" dirty="0" smtClean="0"/>
              <a:t>SRS </a:t>
            </a:r>
          </a:p>
          <a:p>
            <a:pPr>
              <a:buFont typeface="Arial" pitchFamily="34" charset="0"/>
              <a:buChar char="•"/>
            </a:pPr>
            <a:r>
              <a:rPr lang="en-US" dirty="0" smtClean="0"/>
              <a:t>Large pop. ≥10*95</a:t>
            </a:r>
            <a:endParaRPr lang="en-US" dirty="0"/>
          </a:p>
        </p:txBody>
      </p:sp>
      <p:cxnSp>
        <p:nvCxnSpPr>
          <p:cNvPr id="11" name="Straight Connector 10"/>
          <p:cNvCxnSpPr/>
          <p:nvPr/>
        </p:nvCxnSpPr>
        <p:spPr>
          <a:xfrm>
            <a:off x="762000" y="5867400"/>
            <a:ext cx="762000" cy="0"/>
          </a:xfrm>
          <a:prstGeom prst="line">
            <a:avLst/>
          </a:prstGeom>
        </p:spPr>
        <p:style>
          <a:lnRef idx="1">
            <a:schemeClr val="dk1"/>
          </a:lnRef>
          <a:fillRef idx="0">
            <a:schemeClr val="dk1"/>
          </a:fillRef>
          <a:effectRef idx="0">
            <a:schemeClr val="dk1"/>
          </a:effectRef>
          <a:fontRef idx="minor">
            <a:schemeClr val="tx1"/>
          </a:fontRef>
        </p:style>
      </p:cxnSp>
      <p:grpSp>
        <p:nvGrpSpPr>
          <p:cNvPr id="9" name="Group 16"/>
          <p:cNvGrpSpPr/>
          <p:nvPr/>
        </p:nvGrpSpPr>
        <p:grpSpPr>
          <a:xfrm>
            <a:off x="533400" y="5943600"/>
            <a:ext cx="1219200" cy="369332"/>
            <a:chOff x="762000" y="5181600"/>
            <a:chExt cx="1219200" cy="369332"/>
          </a:xfrm>
        </p:grpSpPr>
        <p:sp>
          <p:nvSpPr>
            <p:cNvPr id="14" name="TextBox 13"/>
            <p:cNvSpPr txBox="1"/>
            <p:nvPr/>
          </p:nvSpPr>
          <p:spPr>
            <a:xfrm>
              <a:off x="762000" y="5181600"/>
              <a:ext cx="1219200" cy="369332"/>
            </a:xfrm>
            <a:prstGeom prst="rect">
              <a:avLst/>
            </a:prstGeom>
            <a:noFill/>
          </p:spPr>
          <p:txBody>
            <a:bodyPr wrap="square" rtlCol="0">
              <a:spAutoFit/>
            </a:bodyPr>
            <a:lstStyle/>
            <a:p>
              <a:r>
                <a:rPr lang="en-US" dirty="0" smtClean="0"/>
                <a:t>√</a:t>
              </a:r>
              <a:endParaRPr lang="en-US" dirty="0"/>
            </a:p>
          </p:txBody>
        </p:sp>
        <p:cxnSp>
          <p:nvCxnSpPr>
            <p:cNvPr id="16" name="Straight Connector 15"/>
            <p:cNvCxnSpPr/>
            <p:nvPr/>
          </p:nvCxnSpPr>
          <p:spPr>
            <a:xfrm>
              <a:off x="990600" y="5257800"/>
              <a:ext cx="914400" cy="0"/>
            </a:xfrm>
            <a:prstGeom prst="line">
              <a:avLst/>
            </a:prstGeom>
          </p:spPr>
          <p:style>
            <a:lnRef idx="1">
              <a:schemeClr val="dk1"/>
            </a:lnRef>
            <a:fillRef idx="0">
              <a:schemeClr val="dk1"/>
            </a:fillRef>
            <a:effectRef idx="0">
              <a:schemeClr val="dk1"/>
            </a:effectRef>
            <a:fontRef idx="minor">
              <a:schemeClr val="tx1"/>
            </a:fontRef>
          </p:style>
        </p:cxnSp>
      </p:grpSp>
      <p:grpSp>
        <p:nvGrpSpPr>
          <p:cNvPr id="10" name="Group 22"/>
          <p:cNvGrpSpPr/>
          <p:nvPr/>
        </p:nvGrpSpPr>
        <p:grpSpPr>
          <a:xfrm>
            <a:off x="228600" y="5410200"/>
            <a:ext cx="1600200" cy="1207532"/>
            <a:chOff x="304800" y="4572000"/>
            <a:chExt cx="1600200" cy="1207532"/>
          </a:xfrm>
        </p:grpSpPr>
        <p:sp>
          <p:nvSpPr>
            <p:cNvPr id="6" name="TextBox 5"/>
            <p:cNvSpPr txBox="1"/>
            <p:nvPr/>
          </p:nvSpPr>
          <p:spPr>
            <a:xfrm>
              <a:off x="304800" y="4953000"/>
              <a:ext cx="533400" cy="369332"/>
            </a:xfrm>
            <a:prstGeom prst="rect">
              <a:avLst/>
            </a:prstGeom>
            <a:noFill/>
          </p:spPr>
          <p:txBody>
            <a:bodyPr wrap="square" rtlCol="0">
              <a:spAutoFit/>
            </a:bodyPr>
            <a:lstStyle/>
            <a:p>
              <a:r>
                <a:rPr lang="en-US" dirty="0" smtClean="0"/>
                <a:t>Z=</a:t>
              </a:r>
              <a:endParaRPr lang="en-US" dirty="0"/>
            </a:p>
          </p:txBody>
        </p:sp>
        <p:grpSp>
          <p:nvGrpSpPr>
            <p:cNvPr id="12" name="Group 8"/>
            <p:cNvGrpSpPr/>
            <p:nvPr/>
          </p:nvGrpSpPr>
          <p:grpSpPr>
            <a:xfrm>
              <a:off x="990600" y="4572000"/>
              <a:ext cx="609600" cy="445532"/>
              <a:chOff x="990600" y="4572000"/>
              <a:chExt cx="609600" cy="445532"/>
            </a:xfrm>
          </p:grpSpPr>
          <p:sp>
            <p:nvSpPr>
              <p:cNvPr id="7" name="TextBox 6"/>
              <p:cNvSpPr txBox="1"/>
              <p:nvPr/>
            </p:nvSpPr>
            <p:spPr>
              <a:xfrm>
                <a:off x="990600" y="4648200"/>
                <a:ext cx="609600" cy="369332"/>
              </a:xfrm>
              <a:prstGeom prst="rect">
                <a:avLst/>
              </a:prstGeom>
              <a:noFill/>
            </p:spPr>
            <p:txBody>
              <a:bodyPr wrap="square" rtlCol="0">
                <a:spAutoFit/>
              </a:bodyPr>
              <a:lstStyle/>
              <a:p>
                <a:r>
                  <a:rPr lang="en-US" dirty="0"/>
                  <a:t>p</a:t>
                </a:r>
                <a:r>
                  <a:rPr lang="en-US" dirty="0" smtClean="0"/>
                  <a:t>-p</a:t>
                </a:r>
                <a:endParaRPr lang="en-US" dirty="0"/>
              </a:p>
            </p:txBody>
          </p:sp>
          <p:sp>
            <p:nvSpPr>
              <p:cNvPr id="8" name="TextBox 7"/>
              <p:cNvSpPr txBox="1"/>
              <p:nvPr/>
            </p:nvSpPr>
            <p:spPr>
              <a:xfrm>
                <a:off x="990600" y="4572000"/>
                <a:ext cx="304800" cy="369332"/>
              </a:xfrm>
              <a:prstGeom prst="rect">
                <a:avLst/>
              </a:prstGeom>
              <a:noFill/>
            </p:spPr>
            <p:txBody>
              <a:bodyPr wrap="square" rtlCol="0">
                <a:spAutoFit/>
              </a:bodyPr>
              <a:lstStyle/>
              <a:p>
                <a:r>
                  <a:rPr lang="en-US" dirty="0" smtClean="0"/>
                  <a:t>^</a:t>
                </a:r>
                <a:endParaRPr lang="en-US" dirty="0"/>
              </a:p>
            </p:txBody>
          </p:sp>
        </p:grpSp>
        <p:grpSp>
          <p:nvGrpSpPr>
            <p:cNvPr id="13" name="Group 21"/>
            <p:cNvGrpSpPr/>
            <p:nvPr/>
          </p:nvGrpSpPr>
          <p:grpSpPr>
            <a:xfrm>
              <a:off x="914400" y="5105400"/>
              <a:ext cx="990600" cy="674132"/>
              <a:chOff x="3048000" y="4648200"/>
              <a:chExt cx="990600" cy="674132"/>
            </a:xfrm>
          </p:grpSpPr>
          <p:sp>
            <p:nvSpPr>
              <p:cNvPr id="18" name="TextBox 17"/>
              <p:cNvSpPr txBox="1"/>
              <p:nvPr/>
            </p:nvSpPr>
            <p:spPr>
              <a:xfrm>
                <a:off x="3048000" y="4648200"/>
                <a:ext cx="990600" cy="369332"/>
              </a:xfrm>
              <a:prstGeom prst="rect">
                <a:avLst/>
              </a:prstGeom>
              <a:noFill/>
            </p:spPr>
            <p:txBody>
              <a:bodyPr wrap="square" rtlCol="0">
                <a:spAutoFit/>
              </a:bodyPr>
              <a:lstStyle/>
              <a:p>
                <a:r>
                  <a:rPr lang="en-US" dirty="0" smtClean="0"/>
                  <a:t>p(1-p)</a:t>
                </a:r>
                <a:endParaRPr lang="en-US" dirty="0"/>
              </a:p>
            </p:txBody>
          </p:sp>
          <p:cxnSp>
            <p:nvCxnSpPr>
              <p:cNvPr id="20" name="Straight Connector 19"/>
              <p:cNvCxnSpPr/>
              <p:nvPr/>
            </p:nvCxnSpPr>
            <p:spPr>
              <a:xfrm>
                <a:off x="3048000" y="5029200"/>
                <a:ext cx="685800" cy="0"/>
              </a:xfrm>
              <a:prstGeom prst="line">
                <a:avLst/>
              </a:prstGeom>
            </p:spPr>
            <p:style>
              <a:lnRef idx="1">
                <a:schemeClr val="dk1"/>
              </a:lnRef>
              <a:fillRef idx="0">
                <a:schemeClr val="dk1"/>
              </a:fillRef>
              <a:effectRef idx="0">
                <a:schemeClr val="dk1"/>
              </a:effectRef>
              <a:fontRef idx="minor">
                <a:schemeClr val="tx1"/>
              </a:fontRef>
            </p:style>
          </p:cxnSp>
          <p:sp>
            <p:nvSpPr>
              <p:cNvPr id="21" name="TextBox 20"/>
              <p:cNvSpPr txBox="1"/>
              <p:nvPr/>
            </p:nvSpPr>
            <p:spPr>
              <a:xfrm>
                <a:off x="3276600" y="4953000"/>
                <a:ext cx="457200" cy="369332"/>
              </a:xfrm>
              <a:prstGeom prst="rect">
                <a:avLst/>
              </a:prstGeom>
              <a:noFill/>
            </p:spPr>
            <p:txBody>
              <a:bodyPr wrap="square" rtlCol="0">
                <a:spAutoFit/>
              </a:bodyPr>
              <a:lstStyle/>
              <a:p>
                <a:r>
                  <a:rPr lang="en-US" dirty="0" smtClean="0"/>
                  <a:t>n</a:t>
                </a:r>
                <a:endParaRPr lang="en-US" dirty="0"/>
              </a:p>
            </p:txBody>
          </p:sp>
        </p:grpSp>
      </p:grpSp>
      <p:sp>
        <p:nvSpPr>
          <p:cNvPr id="24" name="TextBox 23"/>
          <p:cNvSpPr txBox="1"/>
          <p:nvPr/>
        </p:nvSpPr>
        <p:spPr>
          <a:xfrm>
            <a:off x="1828800" y="5867400"/>
            <a:ext cx="1219200" cy="369332"/>
          </a:xfrm>
          <a:prstGeom prst="rect">
            <a:avLst/>
          </a:prstGeom>
          <a:noFill/>
        </p:spPr>
        <p:txBody>
          <a:bodyPr wrap="square" rtlCol="0">
            <a:spAutoFit/>
          </a:bodyPr>
          <a:lstStyle/>
          <a:p>
            <a:r>
              <a:rPr lang="en-US" dirty="0" smtClean="0"/>
              <a:t>=3.1805</a:t>
            </a:r>
            <a:endParaRPr lang="en-US" dirty="0"/>
          </a:p>
        </p:txBody>
      </p:sp>
      <p:sp>
        <p:nvSpPr>
          <p:cNvPr id="25" name="TextBox 24"/>
          <p:cNvSpPr txBox="1"/>
          <p:nvPr/>
        </p:nvSpPr>
        <p:spPr>
          <a:xfrm>
            <a:off x="381000" y="4343400"/>
            <a:ext cx="2057400" cy="646331"/>
          </a:xfrm>
          <a:prstGeom prst="rect">
            <a:avLst/>
          </a:prstGeom>
          <a:noFill/>
        </p:spPr>
        <p:txBody>
          <a:bodyPr wrap="square" rtlCol="0">
            <a:spAutoFit/>
          </a:bodyPr>
          <a:lstStyle/>
          <a:p>
            <a:r>
              <a:rPr lang="en-US" dirty="0" smtClean="0"/>
              <a:t>Ho: p=.5 </a:t>
            </a:r>
          </a:p>
          <a:p>
            <a:r>
              <a:rPr lang="en-US" dirty="0" smtClean="0"/>
              <a:t>Ha: p&gt;.5</a:t>
            </a:r>
            <a:endParaRPr lang="en-US" dirty="0"/>
          </a:p>
        </p:txBody>
      </p:sp>
      <p:sp>
        <p:nvSpPr>
          <p:cNvPr id="26" name="TextBox 25"/>
          <p:cNvSpPr txBox="1"/>
          <p:nvPr/>
        </p:nvSpPr>
        <p:spPr>
          <a:xfrm>
            <a:off x="0" y="4953000"/>
            <a:ext cx="1981200" cy="646331"/>
          </a:xfrm>
          <a:prstGeom prst="rect">
            <a:avLst/>
          </a:prstGeom>
          <a:noFill/>
        </p:spPr>
        <p:txBody>
          <a:bodyPr wrap="square" rtlCol="0">
            <a:spAutoFit/>
          </a:bodyPr>
          <a:lstStyle/>
          <a:p>
            <a:r>
              <a:rPr lang="en-US" dirty="0" smtClean="0"/>
              <a:t>x= 63        p=.6631 </a:t>
            </a:r>
          </a:p>
          <a:p>
            <a:r>
              <a:rPr lang="en-US" dirty="0" smtClean="0"/>
              <a:t>n=95</a:t>
            </a:r>
            <a:endParaRPr lang="en-US" dirty="0"/>
          </a:p>
        </p:txBody>
      </p:sp>
      <p:sp>
        <p:nvSpPr>
          <p:cNvPr id="27" name="TextBox 26"/>
          <p:cNvSpPr txBox="1"/>
          <p:nvPr/>
        </p:nvSpPr>
        <p:spPr>
          <a:xfrm>
            <a:off x="838200" y="4876800"/>
            <a:ext cx="304800" cy="369332"/>
          </a:xfrm>
          <a:prstGeom prst="rect">
            <a:avLst/>
          </a:prstGeom>
          <a:noFill/>
        </p:spPr>
        <p:txBody>
          <a:bodyPr wrap="square" rtlCol="0">
            <a:spAutoFit/>
          </a:bodyPr>
          <a:lstStyle/>
          <a:p>
            <a:r>
              <a:rPr lang="en-US" dirty="0" smtClean="0"/>
              <a:t>^</a:t>
            </a:r>
            <a:endParaRPr lang="en-US" dirty="0"/>
          </a:p>
        </p:txBody>
      </p:sp>
      <p:sp>
        <p:nvSpPr>
          <p:cNvPr id="28" name="TextBox 27"/>
          <p:cNvSpPr txBox="1"/>
          <p:nvPr/>
        </p:nvSpPr>
        <p:spPr>
          <a:xfrm>
            <a:off x="5334000" y="2971800"/>
            <a:ext cx="2667000" cy="369332"/>
          </a:xfrm>
          <a:prstGeom prst="rect">
            <a:avLst/>
          </a:prstGeom>
          <a:noFill/>
        </p:spPr>
        <p:txBody>
          <a:bodyPr wrap="square" rtlCol="0">
            <a:spAutoFit/>
          </a:bodyPr>
          <a:lstStyle/>
          <a:p>
            <a:r>
              <a:rPr lang="en-US" dirty="0" smtClean="0"/>
              <a:t>P(Z≥3.1805)=7.351*10^-4</a:t>
            </a:r>
            <a:endParaRPr lang="en-US" dirty="0"/>
          </a:p>
        </p:txBody>
      </p:sp>
      <p:sp>
        <p:nvSpPr>
          <p:cNvPr id="29" name="TextBox 28"/>
          <p:cNvSpPr txBox="1"/>
          <p:nvPr/>
        </p:nvSpPr>
        <p:spPr>
          <a:xfrm>
            <a:off x="4800600" y="3810000"/>
            <a:ext cx="3962400" cy="1754326"/>
          </a:xfrm>
          <a:prstGeom prst="rect">
            <a:avLst/>
          </a:prstGeom>
          <a:noFill/>
        </p:spPr>
        <p:txBody>
          <a:bodyPr wrap="square" rtlCol="0">
            <a:spAutoFit/>
          </a:bodyPr>
          <a:lstStyle/>
          <a:p>
            <a:pPr>
              <a:buFont typeface="Arial" pitchFamily="34" charset="0"/>
              <a:buChar char="•"/>
            </a:pPr>
            <a:r>
              <a:rPr lang="en-US" dirty="0"/>
              <a:t> </a:t>
            </a:r>
            <a:r>
              <a:rPr lang="en-US" dirty="0" smtClean="0"/>
              <a:t>We reject Ho because the p-value&lt;</a:t>
            </a:r>
            <a:r>
              <a:rPr lang="el-GR" dirty="0" smtClean="0"/>
              <a:t>α</a:t>
            </a:r>
            <a:r>
              <a:rPr lang="en-US" dirty="0" smtClean="0"/>
              <a:t>=.05 </a:t>
            </a:r>
          </a:p>
          <a:p>
            <a:pPr>
              <a:buFont typeface="Arial" pitchFamily="34" charset="0"/>
              <a:buChar char="•"/>
            </a:pPr>
            <a:r>
              <a:rPr lang="en-US" dirty="0" smtClean="0"/>
              <a:t>We have sufficient evidence that the true proportion of people who wear their hat, assuming it has a brim, frontwards is greater than .5. </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152</TotalTime>
  <Words>1078</Words>
  <Application>Microsoft Office PowerPoint</Application>
  <PresentationFormat>On-screen Show (4:3)</PresentationFormat>
  <Paragraphs>176</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Module</vt:lpstr>
      <vt:lpstr>Hats and Caps</vt:lpstr>
      <vt:lpstr>Hats Research</vt:lpstr>
      <vt:lpstr>Data Collection Procedure</vt:lpstr>
      <vt:lpstr>History of the Hat</vt:lpstr>
      <vt:lpstr>History of the Hat</vt:lpstr>
      <vt:lpstr>Front vs Back</vt:lpstr>
      <vt:lpstr>Team/Company/Other</vt:lpstr>
      <vt:lpstr>Bent vs Straight Brim</vt:lpstr>
      <vt:lpstr>Frontwards </vt:lpstr>
      <vt:lpstr>College, Professional, Other, Company</vt:lpstr>
      <vt:lpstr>College, Professional, Other, Company (con’t.)</vt:lpstr>
      <vt:lpstr>Straight Brims</vt:lpstr>
      <vt:lpstr>Conclusion</vt:lpstr>
      <vt:lpstr>Application to Population</vt:lpstr>
      <vt:lpstr>Bias/Error</vt:lpstr>
      <vt:lpstr>Personal Conclusions</vt:lpstr>
      <vt:lpstr>Sources of Data/Research</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Hats and Caps</dc:title>
  <dc:creator> </dc:creator>
  <cp:lastModifiedBy>Student</cp:lastModifiedBy>
  <cp:revision>22</cp:revision>
  <dcterms:created xsi:type="dcterms:W3CDTF">2010-06-08T13:41:43Z</dcterms:created>
  <dcterms:modified xsi:type="dcterms:W3CDTF">2010-06-09T18:12:28Z</dcterms:modified>
</cp:coreProperties>
</file>